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31"/>
  </p:notesMasterIdLst>
  <p:sldIdLst>
    <p:sldId id="256" r:id="rId2"/>
    <p:sldId id="976" r:id="rId3"/>
    <p:sldId id="3034" r:id="rId4"/>
    <p:sldId id="3059" r:id="rId5"/>
    <p:sldId id="2983" r:id="rId6"/>
    <p:sldId id="3060" r:id="rId7"/>
    <p:sldId id="3061" r:id="rId8"/>
    <p:sldId id="2960" r:id="rId9"/>
    <p:sldId id="3058" r:id="rId10"/>
    <p:sldId id="3057" r:id="rId11"/>
    <p:sldId id="3035" r:id="rId12"/>
    <p:sldId id="3012" r:id="rId13"/>
    <p:sldId id="3013" r:id="rId14"/>
    <p:sldId id="3050" r:id="rId15"/>
    <p:sldId id="3062" r:id="rId16"/>
    <p:sldId id="3063" r:id="rId17"/>
    <p:sldId id="3064" r:id="rId18"/>
    <p:sldId id="2928" r:id="rId19"/>
    <p:sldId id="2927" r:id="rId20"/>
    <p:sldId id="995" r:id="rId21"/>
    <p:sldId id="2981" r:id="rId22"/>
    <p:sldId id="2882" r:id="rId23"/>
    <p:sldId id="2925" r:id="rId24"/>
    <p:sldId id="2912" r:id="rId25"/>
    <p:sldId id="3065" r:id="rId26"/>
    <p:sldId id="1002" r:id="rId27"/>
    <p:sldId id="3066" r:id="rId28"/>
    <p:sldId id="3067" r:id="rId29"/>
    <p:sldId id="1059" r:id="rId30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1B19596A-F4C7-8341-B9FD-95A832ACA3E5}">
          <p14:sldIdLst>
            <p14:sldId id="256"/>
          </p14:sldIdLst>
        </p14:section>
        <p14:section name="Setting Context" id="{0ECCEF67-76F1-3841-A483-2AB9B0BB6278}">
          <p14:sldIdLst>
            <p14:sldId id="976"/>
            <p14:sldId id="3034"/>
            <p14:sldId id="3059"/>
            <p14:sldId id="2983"/>
            <p14:sldId id="3060"/>
            <p14:sldId id="3061"/>
            <p14:sldId id="2960"/>
            <p14:sldId id="3058"/>
            <p14:sldId id="3057"/>
            <p14:sldId id="3035"/>
          </p14:sldIdLst>
        </p14:section>
        <p14:section name="Goal: It is all in name space management (NsM)" id="{AC1DDEB5-434A-9946-8E04-9196DB0392ED}">
          <p14:sldIdLst>
            <p14:sldId id="3012"/>
            <p14:sldId id="3013"/>
            <p14:sldId id="3050"/>
            <p14:sldId id="3062"/>
            <p14:sldId id="3063"/>
            <p14:sldId id="3064"/>
          </p14:sldIdLst>
        </p14:section>
        <p14:section name="Criteria: It is necessary to separate Specification from Implementatino" id="{C192D0C4-A887-B343-AB3D-7601471A4357}">
          <p14:sldIdLst>
            <p14:sldId id="2928"/>
            <p14:sldId id="2927"/>
            <p14:sldId id="995"/>
            <p14:sldId id="2981"/>
          </p14:sldIdLst>
        </p14:section>
        <p14:section name="Output: A generic format of Names (Computable Names)" id="{AE21F17E-472C-3B47-B65D-C1DA71B50E50}">
          <p14:sldIdLst>
            <p14:sldId id="2882"/>
            <p14:sldId id="2925"/>
          </p14:sldIdLst>
        </p14:section>
        <p14:section name="Process: the Operational Strategies" id="{44570EC8-1AFD-7844-ADEE-6037973E1F44}">
          <p14:sldIdLst>
            <p14:sldId id="2912"/>
          </p14:sldIdLst>
        </p14:section>
        <p14:section name="Inputs: Known Methods and Tools" id="{6DC8336C-6B08-A140-B7B1-95CEF5B7EBF0}">
          <p14:sldIdLst>
            <p14:sldId id="3065"/>
            <p14:sldId id="1002"/>
            <p14:sldId id="3066"/>
            <p14:sldId id="3067"/>
          </p14:sldIdLst>
        </p14:section>
        <p14:section name="Boundary Conditions: What other things to think about?" id="{04012223-BCD6-D741-91E1-5C4BB5769C32}">
          <p14:sldIdLst>
            <p14:sldId id="105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5A4A1A"/>
    <a:srgbClr val="0088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871"/>
    <p:restoredTop sz="89214"/>
  </p:normalViewPr>
  <p:slideViewPr>
    <p:cSldViewPr snapToGrid="0">
      <p:cViewPr varScale="1">
        <p:scale>
          <a:sx n="103" d="100"/>
          <a:sy n="103" d="100"/>
        </p:scale>
        <p:origin x="176" y="101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c6f91993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c6f91993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6f919934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6f919934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749365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6f919934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6f919934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147277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c6f91993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c6f91993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70928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“historian James </a:t>
            </a:r>
            <a:r>
              <a:rPr lang="en-US" dirty="0" err="1"/>
              <a:t>Aho</a:t>
            </a:r>
            <a:r>
              <a:rPr lang="en-US" dirty="0"/>
              <a:t> linked double-entry bookkeeping to the ancient art of rhetoric,”</a:t>
            </a:r>
          </a:p>
          <a:p>
            <a:endParaRPr lang="en-US" dirty="0"/>
          </a:p>
          <a:p>
            <a:r>
              <a:rPr lang="en-US" dirty="0"/>
              <a:t>Excerpt From: Jane Gleeson-White. “Double Entry.” Apple Books.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C4D98E-41F1-674D-B398-2AC8E661785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0622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9452559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5230205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c6f91993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c6f91993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578976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6f919934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6f919934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20979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4467860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4358050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8860017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9622592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5538844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1186045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161680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719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hyperlink" Target="https://youtu.be/_x9AwxfjxvE?t=196" TargetMode="External"/><Relationship Id="rId7" Type="http://schemas.openxmlformats.org/officeDocument/2006/relationships/hyperlink" Target="https://openai.com/blog/openai-api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hyperlink" Target="https://arxiv.org/abs/2005.14165" TargetMode="Externa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hyperlink" Target="https://youtu.be/vMo9vlkJ3p4" TargetMode="External"/><Relationship Id="rId4" Type="http://schemas.openxmlformats.org/officeDocument/2006/relationships/image" Target="../media/image15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jpeg"/><Relationship Id="rId4" Type="http://schemas.openxmlformats.org/officeDocument/2006/relationships/hyperlink" Target="http://www.amazon.com/exec/obidos/ASIN/0306803208/braipick-20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youtu.be/t4H6hdvB9iQ?t=271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bertrandmeyer.com/2010/11/09/every-bilingual-dictionary-should-be-a-galois-connection/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hyperlink" Target="https://bertrandmeyer.com/2010/11/09/every-bilingual-dictionary-should-be-a-galois-connection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news.ycombinator.com/item?id=19714189" TargetMode="External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youtu.be/3hspKYIn5ds?t=162" TargetMode="External"/><Relationship Id="rId5" Type="http://schemas.openxmlformats.org/officeDocument/2006/relationships/image" Target="../media/image28.png"/><Relationship Id="rId4" Type="http://schemas.openxmlformats.org/officeDocument/2006/relationships/hyperlink" Target="https://youtu.be/3hspKYIn5ds?t=29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en.wikipedia.org/wiki/Double-aspect_theory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youtu.be/jmVfDbqRxKo?t=555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integratedreporting.org/wp-content/uploads/2013/12/13-12-08-THE-INTERNATIONAL-IR-FRAMEWORK-2-1.pdf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hyperlink" Target="https://en.wikipedia.org/wiki/Saunders_Mac_Lane" TargetMode="Externa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hyperlink" Target="https://www.azquotes.com/quote/715427" TargetMode="Externa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hyperlink" Target="https://www.youtube.com/watch?v=J73MELGF6u0&amp;t=318s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9u1q3lH7VbE?t=167" TargetMode="External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hyperlink" Target="https://youtu.be/9u1q3lH7VbE?t=323" TargetMode="External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9u1q3lH7VbE" TargetMode="External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youtu.be/9u1q3lH7VbE?t=323" TargetMode="External"/><Relationship Id="rId5" Type="http://schemas.openxmlformats.org/officeDocument/2006/relationships/image" Target="../media/image3.png"/><Relationship Id="rId4" Type="http://schemas.openxmlformats.org/officeDocument/2006/relationships/hyperlink" Target="https://youtu.be/9u1q3lH7VbE?t=167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9u1q3lH7VbE?t=167" TargetMode="External"/><Relationship Id="rId7" Type="http://schemas.openxmlformats.org/officeDocument/2006/relationships/hyperlink" Target="https://youtu.be/9u1q3lH7VbE?t=962&#65288;explaination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hyperlink" Target="https://youtu.be/9u1q3lH7VbE?t=962" TargetMode="Externa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9u1q3lH7VbE?t=167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hyperlink" Target="https://youtu.be/9u1q3lH7VbE?t=1205" TargetMode="Externa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Henri_Bergson#cite_note-13" TargetMode="External"/><Relationship Id="rId3" Type="http://schemas.openxmlformats.org/officeDocument/2006/relationships/hyperlink" Target="https://dialektika.org/en/2010/06/19/how-henri-bergson-makes-vitalism-work/" TargetMode="External"/><Relationship Id="rId7" Type="http://schemas.openxmlformats.org/officeDocument/2006/relationships/hyperlink" Target="https://en.wikipedia.org/wiki/Grand-Croix_de_la_Legion_d%27honneur" TargetMode="External"/><Relationship Id="rId2" Type="http://schemas.openxmlformats.org/officeDocument/2006/relationships/hyperlink" Target="https://philosophynow.org/issues/48/Henri_Bergson_and_the_Perception_of_Time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en.wikipedia.org/wiki/Henri_Bergson#cite_note-12" TargetMode="External"/><Relationship Id="rId5" Type="http://schemas.openxmlformats.org/officeDocument/2006/relationships/hyperlink" Target="https://en.wikipedia.org/wiki/Nobel_Prize_in_Literature" TargetMode="External"/><Relationship Id="rId4" Type="http://schemas.openxmlformats.org/officeDocument/2006/relationships/image" Target="../media/image9.jpeg"/><Relationship Id="rId9" Type="http://schemas.openxmlformats.org/officeDocument/2006/relationships/hyperlink" Target="https://en.wikipedia.org/wiki/Henri_Bergson" TargetMode="Externa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Complex_numbers" TargetMode="External"/><Relationship Id="rId13" Type="http://schemas.openxmlformats.org/officeDocument/2006/relationships/hyperlink" Target="https://en.wikipedia.org/wiki/Oliver_Heaviside" TargetMode="External"/><Relationship Id="rId3" Type="http://schemas.openxmlformats.org/officeDocument/2006/relationships/hyperlink" Target="https://en.wikipedia.org/wiki/Heaviside#cite_note-frs-1" TargetMode="External"/><Relationship Id="rId7" Type="http://schemas.openxmlformats.org/officeDocument/2006/relationships/hyperlink" Target="https://en.wikipedia.org/wiki/Physicist" TargetMode="External"/><Relationship Id="rId12" Type="http://schemas.openxmlformats.org/officeDocument/2006/relationships/hyperlink" Target="https://en.wikipedia.org/wiki/Heaviside#cite_note-oddity-2" TargetMode="External"/><Relationship Id="rId2" Type="http://schemas.openxmlformats.org/officeDocument/2006/relationships/hyperlink" Target="https://en.wikipedia.org/wiki/Fellow_of_the_Royal_Society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en.wikipedia.org/wiki/Mathematician" TargetMode="External"/><Relationship Id="rId11" Type="http://schemas.openxmlformats.org/officeDocument/2006/relationships/hyperlink" Target="https://en.wikipedia.org/wiki/Telegrapher%27s_equations" TargetMode="External"/><Relationship Id="rId5" Type="http://schemas.openxmlformats.org/officeDocument/2006/relationships/hyperlink" Target="https://en.wikipedia.org/wiki/Electrical_engineering" TargetMode="External"/><Relationship Id="rId10" Type="http://schemas.openxmlformats.org/officeDocument/2006/relationships/hyperlink" Target="https://en.wikipedia.org/wiki/Maxwell%27s_equations" TargetMode="External"/><Relationship Id="rId4" Type="http://schemas.openxmlformats.org/officeDocument/2006/relationships/hyperlink" Target="https://en.wikipedia.org/wiki/Autodidacticism" TargetMode="External"/><Relationship Id="rId9" Type="http://schemas.openxmlformats.org/officeDocument/2006/relationships/hyperlink" Target="https://en.wikipedia.org/wiki/Differential_equation" TargetMode="External"/><Relationship Id="rId14" Type="http://schemas.openxmlformats.org/officeDocument/2006/relationships/image" Target="../media/image1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3344575"/>
            <a:ext cx="8520600" cy="132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Ben Koo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November </a:t>
            </a:r>
            <a:r>
              <a:rPr lang="en-US" dirty="0"/>
              <a:t>30</a:t>
            </a:r>
            <a:r>
              <a:rPr lang="en" dirty="0"/>
              <a:t>, 2020</a:t>
            </a:r>
            <a:endParaRPr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31BA9BE-0BD0-9944-816B-C750884918D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</a:t>
            </a:fld>
            <a:endParaRPr lang="e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778AC7B-051D-2B49-8909-49087DA0D0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1708" y="327923"/>
            <a:ext cx="8520600" cy="2469252"/>
          </a:xfrm>
        </p:spPr>
        <p:txBody>
          <a:bodyPr/>
          <a:lstStyle/>
          <a:p>
            <a:r>
              <a:rPr lang="zh-TW" altLang="en-US" sz="2400" dirty="0"/>
              <a:t>超越学科界限的认知基础</a:t>
            </a:r>
            <a:br>
              <a:rPr lang="zh-TW" altLang="en-US" sz="2400" dirty="0"/>
            </a:br>
            <a:r>
              <a:rPr lang="en-US" sz="2400" dirty="0"/>
              <a:t>Transdisciplinary Cognitive Foundation</a:t>
            </a:r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A Compilation of Theories and Case Studies</a:t>
            </a:r>
            <a:br>
              <a:rPr lang="en-US" sz="2400" dirty="0"/>
            </a:br>
            <a:r>
              <a:rPr lang="en-US" sz="2400" dirty="0"/>
              <a:t>Week 12</a:t>
            </a:r>
            <a:endParaRPr lang="en-TW" sz="2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9512EA-1635-E74C-A208-76F04B7C6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TW" dirty="0"/>
              <a:t>Chomsky’s Universal Grammar</a:t>
            </a:r>
          </a:p>
        </p:txBody>
      </p:sp>
    </p:spTree>
    <p:extLst>
      <p:ext uri="{BB962C8B-B14F-4D97-AF65-F5344CB8AC3E}">
        <p14:creationId xmlns:p14="http://schemas.microsoft.com/office/powerpoint/2010/main" val="20740512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b="1" i="1" dirty="0">
                <a:solidFill>
                  <a:schemeClr val="tx1"/>
                </a:solidFill>
              </a:rPr>
              <a:t>GPT-3</a:t>
            </a:r>
            <a:r>
              <a:rPr lang="en-US" dirty="0">
                <a:solidFill>
                  <a:schemeClr val="tx1"/>
                </a:solidFill>
              </a:rPr>
              <a:t>: The State of the Arts in Big Data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63861550-7CFD-4A43-BF5C-66ECE4B2ED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699" y="1204087"/>
            <a:ext cx="4387691" cy="3494388"/>
          </a:xfrm>
          <a:prstGeom prst="rect">
            <a:avLst/>
          </a:prstGeom>
        </p:spPr>
      </p:pic>
      <p:pic>
        <p:nvPicPr>
          <p:cNvPr id="3" name="Picture 2">
            <a:hlinkClick r:id="rId5"/>
            <a:extLst>
              <a:ext uri="{FF2B5EF4-FFF2-40B4-BE49-F238E27FC236}">
                <a16:creationId xmlns:a16="http://schemas.microsoft.com/office/drawing/2014/main" id="{6CC26CDF-7490-4947-8886-16C23B6FFC4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26353" y="2637595"/>
            <a:ext cx="3089738" cy="2289064"/>
          </a:xfrm>
          <a:prstGeom prst="rect">
            <a:avLst/>
          </a:prstGeom>
        </p:spPr>
      </p:pic>
      <p:pic>
        <p:nvPicPr>
          <p:cNvPr id="5" name="Picture 4">
            <a:hlinkClick r:id="rId7"/>
            <a:extLst>
              <a:ext uri="{FF2B5EF4-FFF2-40B4-BE49-F238E27FC236}">
                <a16:creationId xmlns:a16="http://schemas.microsoft.com/office/drawing/2014/main" id="{389BE9E1-FE59-DA45-82DB-F18B7F2B99E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48273" y="1204087"/>
            <a:ext cx="2849496" cy="1267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6978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“</a:t>
            </a:r>
            <a:r>
              <a:rPr lang="en-US" b="1" i="1" dirty="0">
                <a:solidFill>
                  <a:schemeClr val="tx1"/>
                </a:solidFill>
              </a:rPr>
              <a:t>The</a:t>
            </a:r>
            <a:r>
              <a:rPr lang="en-US" dirty="0">
                <a:solidFill>
                  <a:schemeClr val="tx1"/>
                </a:solidFill>
              </a:rPr>
              <a:t>” Book of Why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DAF6B27-9574-824C-8804-DCB8B06B59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5498" y="1017725"/>
            <a:ext cx="2480554" cy="3851792"/>
          </a:xfrm>
          <a:prstGeom prst="rect">
            <a:avLst/>
          </a:prstGeom>
          <a:ln w="25400">
            <a:solidFill>
              <a:schemeClr val="tx1"/>
            </a:solidFill>
          </a:ln>
          <a:effectLst>
            <a:softEdge rad="381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8D4AB2D-19FE-8E44-A72B-CC5834FA46C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1700" y="1027583"/>
            <a:ext cx="2898843" cy="3841934"/>
          </a:xfrm>
          <a:prstGeom prst="rect">
            <a:avLst/>
          </a:prstGeom>
        </p:spPr>
      </p:pic>
      <p:pic>
        <p:nvPicPr>
          <p:cNvPr id="8" name="Picture 7">
            <a:hlinkClick r:id="rId5"/>
            <a:extLst>
              <a:ext uri="{FF2B5EF4-FFF2-40B4-BE49-F238E27FC236}">
                <a16:creationId xmlns:a16="http://schemas.microsoft.com/office/drawing/2014/main" id="{9981EFB8-2EB9-8746-8F05-E3622EA3813F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981"/>
          <a:stretch/>
        </p:blipFill>
        <p:spPr>
          <a:xfrm>
            <a:off x="2690138" y="3970393"/>
            <a:ext cx="880329" cy="100162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8D8285A-5FCE-0449-92C9-AA44B45DA1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92713" y="844698"/>
            <a:ext cx="3004542" cy="4024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5689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E6B3-A81F-F84E-86BC-8A3056B31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What, How and Why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09A32-45CB-F149-A5F1-EFB01EFC5F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090895" cy="3416400"/>
          </a:xfrm>
        </p:spPr>
        <p:txBody>
          <a:bodyPr/>
          <a:lstStyle/>
          <a:p>
            <a:r>
              <a:rPr lang="en-US" b="1" dirty="0"/>
              <a:t>What/Association</a:t>
            </a:r>
            <a:r>
              <a:rPr lang="en-US" dirty="0"/>
              <a:t> marks data content (naming objects)</a:t>
            </a:r>
          </a:p>
          <a:p>
            <a:endParaRPr lang="en-US" dirty="0"/>
          </a:p>
          <a:p>
            <a:r>
              <a:rPr lang="en-US" b="1" dirty="0"/>
              <a:t>How/Intervention</a:t>
            </a:r>
            <a:r>
              <a:rPr lang="en-US" dirty="0"/>
              <a:t> demonstrates active intent (human free will)</a:t>
            </a:r>
          </a:p>
          <a:p>
            <a:endParaRPr lang="en-US" dirty="0"/>
          </a:p>
          <a:p>
            <a:r>
              <a:rPr lang="en-US" b="1" dirty="0"/>
              <a:t>Why/Counterfactuals</a:t>
            </a:r>
            <a:r>
              <a:rPr lang="en-US" dirty="0"/>
              <a:t> checks on associations by breaking symmetry</a:t>
            </a:r>
          </a:p>
          <a:p>
            <a:pPr lvl="1"/>
            <a:r>
              <a:rPr lang="en-US" dirty="0"/>
              <a:t>Branching on the assumptions/contextual groundings </a:t>
            </a:r>
          </a:p>
          <a:p>
            <a:pPr marL="114300" indent="0">
              <a:buNone/>
            </a:pPr>
            <a:endParaRPr lang="en-US" dirty="0"/>
          </a:p>
          <a:p>
            <a:r>
              <a:rPr lang="en-US" dirty="0"/>
              <a:t>It is the simplicity of data types (associations) that enables scale</a:t>
            </a:r>
          </a:p>
          <a:p>
            <a:pPr lvl="1"/>
            <a:r>
              <a:rPr lang="en-US" dirty="0"/>
              <a:t>All data types share the </a:t>
            </a:r>
            <a:r>
              <a:rPr lang="en-US" b="1" dirty="0">
                <a:solidFill>
                  <a:srgbClr val="FF0000"/>
                </a:solidFill>
              </a:rPr>
              <a:t>same basic type </a:t>
            </a:r>
            <a:r>
              <a:rPr lang="en-US" dirty="0"/>
              <a:t>(association/arrow/label/named object)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B10A38-6131-7F4B-87C4-354F493B33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000" b="0" i="0" u="none" strike="noStrike" kern="0" cap="none" spc="0" normalizeH="0" baseline="0" noProof="0" smtClean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13</a:t>
            </a:fld>
            <a:endParaRPr kumimoji="0" lang="en" sz="1000" b="0" i="0" u="none" strike="noStrike" kern="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185888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0AFDC22-9761-F447-8077-93E734C689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3609" y="1047606"/>
            <a:ext cx="2525722" cy="3812411"/>
          </a:xfrm>
          <a:prstGeom prst="rect">
            <a:avLst/>
          </a:prstGeom>
        </p:spPr>
      </p:pic>
      <p:sp>
        <p:nvSpPr>
          <p:cNvPr id="327" name="What3Word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Wiener’s Framing of Societal Values</a:t>
            </a:r>
            <a:endParaRPr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F96C0E-5CF0-7749-83C3-FF4E5D9F0BD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261397-10F7-1648-B2EE-EEE1097E53C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187" y="1017725"/>
            <a:ext cx="1188742" cy="1803847"/>
          </a:xfrm>
          <a:prstGeom prst="rect">
            <a:avLst/>
          </a:prstGeom>
        </p:spPr>
      </p:pic>
      <p:pic>
        <p:nvPicPr>
          <p:cNvPr id="9" name="Picture 3" descr="The Human Use of Human Beings: Cybernetics Pioneer Norbert Wiener on Communication, Control, and the Morality of Our Machines">
            <a:hlinkClick r:id="rId4"/>
            <a:extLst>
              <a:ext uri="{FF2B5EF4-FFF2-40B4-BE49-F238E27FC236}">
                <a16:creationId xmlns:a16="http://schemas.microsoft.com/office/drawing/2014/main" id="{6F9D15B8-7019-B94C-AD8B-A43290315A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08841" y="1017725"/>
            <a:ext cx="1131858" cy="1803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E85BDFF-8C24-4E47-A23E-F0F5572C18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89331" y="1017725"/>
            <a:ext cx="3006719" cy="3812411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3FB998C0-D349-FA45-B3BB-A443A7F51BBD}"/>
              </a:ext>
            </a:extLst>
          </p:cNvPr>
          <p:cNvSpPr/>
          <p:nvPr/>
        </p:nvSpPr>
        <p:spPr>
          <a:xfrm>
            <a:off x="3411416" y="2321170"/>
            <a:ext cx="266281" cy="140677"/>
          </a:xfrm>
          <a:prstGeom prst="ellipse">
            <a:avLst/>
          </a:prstGeom>
          <a:noFill/>
          <a:ln w="12700">
            <a:solidFill>
              <a:srgbClr val="FF0000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ACAE284-DFA6-5740-A465-0E9DC940E6B8}"/>
              </a:ext>
            </a:extLst>
          </p:cNvPr>
          <p:cNvSpPr/>
          <p:nvPr/>
        </p:nvSpPr>
        <p:spPr>
          <a:xfrm>
            <a:off x="2307771" y="2853591"/>
            <a:ext cx="571081" cy="140677"/>
          </a:xfrm>
          <a:prstGeom prst="ellipse">
            <a:avLst/>
          </a:prstGeom>
          <a:noFill/>
          <a:ln w="12700">
            <a:solidFill>
              <a:srgbClr val="FF0000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8DF86B1-48E4-D84C-858E-6E2377C9C004}"/>
              </a:ext>
            </a:extLst>
          </p:cNvPr>
          <p:cNvSpPr/>
          <p:nvPr/>
        </p:nvSpPr>
        <p:spPr>
          <a:xfrm>
            <a:off x="2760412" y="3186861"/>
            <a:ext cx="571081" cy="140677"/>
          </a:xfrm>
          <a:prstGeom prst="ellipse">
            <a:avLst/>
          </a:prstGeom>
          <a:noFill/>
          <a:ln w="12700">
            <a:solidFill>
              <a:srgbClr val="FF0000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E22F515-ADF5-4247-932C-AA96E9DD9185}"/>
              </a:ext>
            </a:extLst>
          </p:cNvPr>
          <p:cNvSpPr/>
          <p:nvPr/>
        </p:nvSpPr>
        <p:spPr>
          <a:xfrm>
            <a:off x="2760412" y="3531449"/>
            <a:ext cx="571081" cy="140677"/>
          </a:xfrm>
          <a:prstGeom prst="ellipse">
            <a:avLst/>
          </a:prstGeom>
          <a:noFill/>
          <a:ln w="12700">
            <a:solidFill>
              <a:srgbClr val="FF0000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3CA190D-2CA5-2647-A2D2-1034B4ABFC13}"/>
              </a:ext>
            </a:extLst>
          </p:cNvPr>
          <p:cNvSpPr/>
          <p:nvPr/>
        </p:nvSpPr>
        <p:spPr>
          <a:xfrm>
            <a:off x="2958868" y="4377185"/>
            <a:ext cx="799216" cy="140677"/>
          </a:xfrm>
          <a:prstGeom prst="ellipse">
            <a:avLst/>
          </a:prstGeom>
          <a:noFill/>
          <a:ln w="12700">
            <a:solidFill>
              <a:srgbClr val="FF0000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121435E-09A8-8B4B-8823-A820AE81146C}"/>
              </a:ext>
            </a:extLst>
          </p:cNvPr>
          <p:cNvSpPr/>
          <p:nvPr/>
        </p:nvSpPr>
        <p:spPr>
          <a:xfrm>
            <a:off x="2974884" y="4566420"/>
            <a:ext cx="799216" cy="122519"/>
          </a:xfrm>
          <a:prstGeom prst="ellipse">
            <a:avLst/>
          </a:prstGeom>
          <a:noFill/>
          <a:ln w="12700">
            <a:solidFill>
              <a:srgbClr val="FF0000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D9BD162-847D-C449-B70F-1A35C8198AB4}"/>
              </a:ext>
            </a:extLst>
          </p:cNvPr>
          <p:cNvSpPr/>
          <p:nvPr/>
        </p:nvSpPr>
        <p:spPr>
          <a:xfrm>
            <a:off x="4878475" y="4443901"/>
            <a:ext cx="622132" cy="122519"/>
          </a:xfrm>
          <a:prstGeom prst="ellipse">
            <a:avLst/>
          </a:prstGeom>
          <a:noFill/>
          <a:ln w="12700">
            <a:solidFill>
              <a:srgbClr val="FF0000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FA1F4FB-1F94-8F44-BE76-CD91DF9389CE}"/>
              </a:ext>
            </a:extLst>
          </p:cNvPr>
          <p:cNvSpPr/>
          <p:nvPr/>
        </p:nvSpPr>
        <p:spPr>
          <a:xfrm>
            <a:off x="5500607" y="2222953"/>
            <a:ext cx="488212" cy="122519"/>
          </a:xfrm>
          <a:prstGeom prst="ellipse">
            <a:avLst/>
          </a:prstGeom>
          <a:noFill/>
          <a:ln w="12700">
            <a:solidFill>
              <a:srgbClr val="FF0000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8A0451A-D2E4-204D-92DD-6C664265318E}"/>
              </a:ext>
            </a:extLst>
          </p:cNvPr>
          <p:cNvSpPr/>
          <p:nvPr/>
        </p:nvSpPr>
        <p:spPr>
          <a:xfrm>
            <a:off x="5184518" y="2821572"/>
            <a:ext cx="532994" cy="122519"/>
          </a:xfrm>
          <a:prstGeom prst="ellipse">
            <a:avLst/>
          </a:prstGeom>
          <a:noFill/>
          <a:ln w="12700">
            <a:solidFill>
              <a:srgbClr val="FF0000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B17E013-781B-5447-990F-E4386672FC51}"/>
              </a:ext>
            </a:extLst>
          </p:cNvPr>
          <p:cNvSpPr/>
          <p:nvPr/>
        </p:nvSpPr>
        <p:spPr>
          <a:xfrm>
            <a:off x="4916786" y="2972857"/>
            <a:ext cx="1383024" cy="122519"/>
          </a:xfrm>
          <a:prstGeom prst="ellipse">
            <a:avLst/>
          </a:prstGeom>
          <a:noFill/>
          <a:ln w="12700">
            <a:solidFill>
              <a:srgbClr val="FF0000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2455737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What3Word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Operationalizing the Cybernetics</a:t>
            </a:r>
            <a:endParaRPr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F96C0E-5CF0-7749-83C3-FF4E5D9F0BD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 dirty="0"/>
          </a:p>
        </p:txBody>
      </p:sp>
      <p:pic>
        <p:nvPicPr>
          <p:cNvPr id="5" name="Picture 4">
            <a:hlinkClick r:id="rId2"/>
            <a:extLst>
              <a:ext uri="{FF2B5EF4-FFF2-40B4-BE49-F238E27FC236}">
                <a16:creationId xmlns:a16="http://schemas.microsoft.com/office/drawing/2014/main" id="{9305E742-7EFE-AC46-BE42-66C9D73E24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2283" y="981850"/>
            <a:ext cx="6799433" cy="371724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A242849-0F9D-8D49-9050-3DBCBBF42F91}"/>
              </a:ext>
            </a:extLst>
          </p:cNvPr>
          <p:cNvSpPr txBox="1"/>
          <p:nvPr/>
        </p:nvSpPr>
        <p:spPr>
          <a:xfrm>
            <a:off x="1907647" y="4749040"/>
            <a:ext cx="53287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How to deploy a Kubernetes Cluster from Scratch (</a:t>
            </a:r>
            <a:r>
              <a:rPr lang="en-TW" dirty="0">
                <a:hlinkClick r:id="rId2"/>
              </a:rPr>
              <a:t>Youtube Link</a:t>
            </a:r>
            <a:r>
              <a:rPr lang="en-TW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7870633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What3Word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The Abstract and Concrete Domains</a:t>
            </a:r>
            <a:endParaRPr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F96C0E-5CF0-7749-83C3-FF4E5D9F0BD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FF34986-E2C9-6045-B13F-9F5F86F142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6998" y="1354532"/>
            <a:ext cx="2690307" cy="1698030"/>
          </a:xfrm>
          <a:prstGeom prst="rect">
            <a:avLst/>
          </a:prstGeom>
        </p:spPr>
      </p:pic>
      <p:pic>
        <p:nvPicPr>
          <p:cNvPr id="1026" name="Picture 2" descr="A Galois connection between powersets">
            <a:hlinkClick r:id="rId3"/>
            <a:extLst>
              <a:ext uri="{FF2B5EF4-FFF2-40B4-BE49-F238E27FC236}">
                <a16:creationId xmlns:a16="http://schemas.microsoft.com/office/drawing/2014/main" id="{56BE2586-B98A-6540-BA87-46E7404C26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4664" y="3096333"/>
            <a:ext cx="2794977" cy="1676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AC2C321B-3D2F-7948-B677-71511A5EDD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33127" y="3389370"/>
            <a:ext cx="3138854" cy="123442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A74CE74-785F-164E-9570-D56BC8C2C8B4}"/>
              </a:ext>
            </a:extLst>
          </p:cNvPr>
          <p:cNvSpPr txBox="1"/>
          <p:nvPr/>
        </p:nvSpPr>
        <p:spPr>
          <a:xfrm>
            <a:off x="311700" y="3852692"/>
            <a:ext cx="26052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</a:t>
            </a:r>
            <a:r>
              <a:rPr lang="en-US" i="1" dirty="0"/>
              <a:t>f</a:t>
            </a:r>
            <a:r>
              <a:rPr lang="en-US" dirty="0"/>
              <a:t> (</a:t>
            </a:r>
            <a:r>
              <a:rPr lang="en-US" i="1" dirty="0"/>
              <a:t>a</a:t>
            </a:r>
            <a:r>
              <a:rPr lang="en-US" dirty="0"/>
              <a:t>)  ⊆  </a:t>
            </a:r>
            <a:r>
              <a:rPr lang="en-US" i="1" dirty="0"/>
              <a:t>b</a:t>
            </a:r>
            <a:r>
              <a:rPr lang="en-US" dirty="0"/>
              <a:t>)    ⇔    (</a:t>
            </a:r>
            <a:r>
              <a:rPr lang="en-US" i="1" dirty="0"/>
              <a:t>g</a:t>
            </a:r>
            <a:r>
              <a:rPr lang="en-US" dirty="0"/>
              <a:t>  (</a:t>
            </a:r>
            <a:r>
              <a:rPr lang="en-US" i="1" dirty="0"/>
              <a:t>b</a:t>
            </a:r>
            <a:r>
              <a:rPr lang="en-US" dirty="0"/>
              <a:t>)  ⊇  </a:t>
            </a:r>
            <a:r>
              <a:rPr lang="en-US" i="1" dirty="0"/>
              <a:t>a</a:t>
            </a:r>
            <a:r>
              <a:rPr lang="en-US" dirty="0"/>
              <a:t>)</a:t>
            </a:r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0778680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What3Word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All Computation (decisions) are approximations</a:t>
            </a:r>
            <a:endParaRPr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F96C0E-5CF0-7749-83C3-FF4E5D9F0BD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 dirty="0"/>
          </a:p>
        </p:txBody>
      </p:sp>
      <p:pic>
        <p:nvPicPr>
          <p:cNvPr id="1026" name="Picture 2" descr="A Galois connection between powersets">
            <a:hlinkClick r:id="rId2"/>
            <a:extLst>
              <a:ext uri="{FF2B5EF4-FFF2-40B4-BE49-F238E27FC236}">
                <a16:creationId xmlns:a16="http://schemas.microsoft.com/office/drawing/2014/main" id="{56BE2586-B98A-6540-BA87-46E7404C26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900" y="1017725"/>
            <a:ext cx="2794977" cy="1676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689DB99-09AA-D84C-BC85-455B735891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9599" y="2852505"/>
            <a:ext cx="4349578" cy="2107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9079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>
            <a:spLocks noGrp="1"/>
          </p:cNvSpPr>
          <p:nvPr>
            <p:ph type="title"/>
          </p:nvPr>
        </p:nvSpPr>
        <p:spPr>
          <a:xfrm>
            <a:off x="312523" y="517007"/>
            <a:ext cx="4045200" cy="170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Abstraction</a:t>
            </a:r>
            <a:endParaRPr dirty="0"/>
          </a:p>
        </p:txBody>
      </p:sp>
      <p:sp>
        <p:nvSpPr>
          <p:cNvPr id="73" name="Google Shape;73;p16"/>
          <p:cNvSpPr txBox="1">
            <a:spLocks noGrp="1"/>
          </p:cNvSpPr>
          <p:nvPr>
            <p:ph type="body" idx="2"/>
          </p:nvPr>
        </p:nvSpPr>
        <p:spPr>
          <a:xfrm>
            <a:off x="4939500" y="2224006"/>
            <a:ext cx="3837000" cy="276644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dirty="0"/>
              <a:t>A well-defined set of Actions and iterative Branching Strategies</a:t>
            </a:r>
            <a:endParaRPr dirty="0"/>
          </a:p>
          <a:p>
            <a:pPr lvl="1" indent="-342900">
              <a:buSzPts val="1800"/>
              <a:buChar char="●"/>
            </a:pPr>
            <a:r>
              <a:rPr lang="en" dirty="0"/>
              <a:t>A Roadmap of composable activities</a:t>
            </a:r>
          </a:p>
          <a:p>
            <a:pPr lvl="1" indent="-342900">
              <a:buSzPts val="1800"/>
              <a:buChar char="●"/>
            </a:pPr>
            <a:r>
              <a:rPr lang="en" dirty="0"/>
              <a:t>Sequencing and timing conditions</a:t>
            </a:r>
          </a:p>
          <a:p>
            <a:pPr lvl="1" indent="-342900">
              <a:buSzPts val="1800"/>
              <a:buChar char="●"/>
            </a:pPr>
            <a:r>
              <a:rPr lang="en" dirty="0"/>
              <a:t>Explicitly state dependencies and resource requirements</a:t>
            </a:r>
          </a:p>
          <a:p>
            <a:pPr lvl="1" indent="-342900">
              <a:buSzPts val="1800"/>
              <a:buChar char="●"/>
            </a:pPr>
            <a:endParaRPr lang="en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47A09CE-1A7C-8443-952F-C39D9B44E2DA}"/>
              </a:ext>
            </a:extLst>
          </p:cNvPr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9" name="Google Shape;72;p16">
            <a:extLst>
              <a:ext uri="{FF2B5EF4-FFF2-40B4-BE49-F238E27FC236}">
                <a16:creationId xmlns:a16="http://schemas.microsoft.com/office/drawing/2014/main" id="{F8F76BCB-FF10-E949-817B-BA9134D68BFA}"/>
              </a:ext>
            </a:extLst>
          </p:cNvPr>
          <p:cNvSpPr txBox="1">
            <a:spLocks/>
          </p:cNvSpPr>
          <p:nvPr/>
        </p:nvSpPr>
        <p:spPr>
          <a:xfrm>
            <a:off x="4682177" y="517007"/>
            <a:ext cx="4045200" cy="170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tabLst/>
              <a:defRPr/>
            </a:pPr>
            <a:r>
              <a:rPr kumimoji="0" lang="en-US" sz="4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Concretization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3FCC7A6-631C-6C49-B2C4-2A1030A31FFD}"/>
              </a:ext>
            </a:extLst>
          </p:cNvPr>
          <p:cNvSpPr/>
          <p:nvPr/>
        </p:nvSpPr>
        <p:spPr>
          <a:xfrm>
            <a:off x="2799916" y="2224005"/>
            <a:ext cx="2064696" cy="1999034"/>
          </a:xfrm>
          <a:prstGeom prst="ellipse">
            <a:avLst/>
          </a:prstGeom>
          <a:solidFill>
            <a:schemeClr val="tx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sz="1050" dirty="0"/>
              <a:t>Safety</a:t>
            </a:r>
          </a:p>
          <a:p>
            <a:pPr algn="ctr"/>
            <a:endParaRPr lang="en-TW" sz="1050" dirty="0"/>
          </a:p>
          <a:p>
            <a:pPr algn="ctr"/>
            <a:r>
              <a:rPr lang="en-TW" sz="1050" dirty="0"/>
              <a:t>Nothing </a:t>
            </a:r>
          </a:p>
          <a:p>
            <a:pPr algn="ctr"/>
            <a:r>
              <a:rPr lang="en-TW" sz="1050" dirty="0"/>
              <a:t>bad happens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480B783-6631-6C47-AE7E-05ADC74E5AE6}"/>
              </a:ext>
            </a:extLst>
          </p:cNvPr>
          <p:cNvSpPr/>
          <p:nvPr/>
        </p:nvSpPr>
        <p:spPr>
          <a:xfrm>
            <a:off x="4267542" y="2224005"/>
            <a:ext cx="2064696" cy="1999034"/>
          </a:xfrm>
          <a:prstGeom prst="ellipse">
            <a:avLst/>
          </a:prstGeom>
          <a:solidFill>
            <a:schemeClr val="bg1">
              <a:alpha val="4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sz="1050" dirty="0"/>
              <a:t>Liveness</a:t>
            </a:r>
          </a:p>
          <a:p>
            <a:pPr algn="ctr"/>
            <a:endParaRPr lang="en-TW" sz="1050" dirty="0"/>
          </a:p>
          <a:p>
            <a:pPr algn="ctr"/>
            <a:r>
              <a:rPr lang="en-TW" sz="1050" dirty="0"/>
              <a:t>Some </a:t>
            </a:r>
          </a:p>
          <a:p>
            <a:pPr algn="ctr"/>
            <a:r>
              <a:rPr lang="en-TW" sz="1050" dirty="0"/>
              <a:t>Good Things</a:t>
            </a:r>
          </a:p>
          <a:p>
            <a:pPr algn="ctr"/>
            <a:r>
              <a:rPr lang="en-US" sz="1050" dirty="0"/>
              <a:t>M</a:t>
            </a:r>
            <a:r>
              <a:rPr lang="en-TW" sz="1050" dirty="0"/>
              <a:t>ust Happen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6AF96DD-9AAA-714C-A338-08C83D79E39A}"/>
              </a:ext>
            </a:extLst>
          </p:cNvPr>
          <p:cNvSpPr txBox="1"/>
          <p:nvPr/>
        </p:nvSpPr>
        <p:spPr>
          <a:xfrm>
            <a:off x="4046625" y="2816264"/>
            <a:ext cx="91242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050" dirty="0">
                <a:solidFill>
                  <a:schemeClr val="bg1"/>
                </a:solidFill>
              </a:rPr>
              <a:t>Correctness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E321617-4D4E-6449-ADB0-B553033949D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7628333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>
            <a:spLocks noGrp="1"/>
          </p:cNvSpPr>
          <p:nvPr>
            <p:ph type="title"/>
          </p:nvPr>
        </p:nvSpPr>
        <p:spPr>
          <a:xfrm>
            <a:off x="471712" y="1370507"/>
            <a:ext cx="4045200" cy="99961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Abstraction</a:t>
            </a:r>
            <a:endParaRPr dirty="0"/>
          </a:p>
        </p:txBody>
      </p:sp>
      <p:sp>
        <p:nvSpPr>
          <p:cNvPr id="73" name="Google Shape;73;p16"/>
          <p:cNvSpPr txBox="1">
            <a:spLocks noGrp="1"/>
          </p:cNvSpPr>
          <p:nvPr>
            <p:ph type="body" idx="2"/>
          </p:nvPr>
        </p:nvSpPr>
        <p:spPr>
          <a:xfrm>
            <a:off x="4939500" y="2224006"/>
            <a:ext cx="3837000" cy="276644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dirty="0"/>
              <a:t>A well-defined set of Actions and iterative Branching Strategies</a:t>
            </a:r>
            <a:endParaRPr dirty="0"/>
          </a:p>
          <a:p>
            <a:pPr lvl="1" indent="-342900">
              <a:buSzPts val="1800"/>
              <a:buChar char="●"/>
            </a:pPr>
            <a:r>
              <a:rPr lang="en" dirty="0"/>
              <a:t>A Roadmap of composable activities</a:t>
            </a:r>
          </a:p>
          <a:p>
            <a:pPr lvl="1" indent="-342900">
              <a:buSzPts val="1800"/>
              <a:buChar char="●"/>
            </a:pPr>
            <a:r>
              <a:rPr lang="en" dirty="0"/>
              <a:t>Sequencing and timing conditions</a:t>
            </a:r>
          </a:p>
          <a:p>
            <a:pPr lvl="1" indent="-342900">
              <a:buSzPts val="1800"/>
              <a:buChar char="●"/>
            </a:pPr>
            <a:r>
              <a:rPr lang="en" dirty="0"/>
              <a:t>Explicitly state dependencies and resource requirements</a:t>
            </a:r>
          </a:p>
          <a:p>
            <a:pPr lvl="1" indent="-342900">
              <a:buSzPts val="1800"/>
              <a:buChar char="●"/>
            </a:pPr>
            <a:endParaRPr lang="e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F6EAE8E-3F08-A443-839F-02EC9D50D3F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  <p:sp>
        <p:nvSpPr>
          <p:cNvPr id="7" name="Google Shape;73;p16">
            <a:extLst>
              <a:ext uri="{FF2B5EF4-FFF2-40B4-BE49-F238E27FC236}">
                <a16:creationId xmlns:a16="http://schemas.microsoft.com/office/drawing/2014/main" id="{CE714C1B-F0E1-D84A-A3E8-D0FD61AE3223}"/>
              </a:ext>
            </a:extLst>
          </p:cNvPr>
          <p:cNvSpPr txBox="1">
            <a:spLocks/>
          </p:cNvSpPr>
          <p:nvPr/>
        </p:nvSpPr>
        <p:spPr>
          <a:xfrm>
            <a:off x="612671" y="1751687"/>
            <a:ext cx="3837000" cy="33918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>
              <a:buFont typeface="Arial"/>
              <a:buNone/>
            </a:pPr>
            <a:r>
              <a:rPr lang="en-US" dirty="0">
                <a:solidFill>
                  <a:schemeClr val="tx1"/>
                </a:solidFill>
              </a:rPr>
              <a:t>Why is abstraction useful?</a:t>
            </a:r>
          </a:p>
          <a:p>
            <a:pPr lvl="1" indent="-342900">
              <a:buSzPts val="1800"/>
              <a:buFont typeface="Arial"/>
              <a:buChar char="●"/>
            </a:pPr>
            <a:r>
              <a:rPr lang="en-US" dirty="0">
                <a:solidFill>
                  <a:schemeClr val="tx1"/>
                </a:solidFill>
              </a:rPr>
              <a:t>Allow reuse through universal properties</a:t>
            </a:r>
          </a:p>
          <a:p>
            <a:pPr lvl="1" indent="-342900">
              <a:buSzPts val="1800"/>
              <a:buFont typeface="Arial"/>
              <a:buChar char="●"/>
            </a:pPr>
            <a:r>
              <a:rPr lang="en-US" dirty="0">
                <a:solidFill>
                  <a:schemeClr val="tx1"/>
                </a:solidFill>
              </a:rPr>
              <a:t>Avoid resource conflicts</a:t>
            </a:r>
          </a:p>
          <a:p>
            <a:pPr lvl="1" indent="-342900">
              <a:buSzPts val="1800"/>
              <a:buFont typeface="Arial"/>
              <a:buChar char="●"/>
            </a:pPr>
            <a:r>
              <a:rPr lang="en-US" dirty="0">
                <a:solidFill>
                  <a:schemeClr val="tx1"/>
                </a:solidFill>
              </a:rPr>
              <a:t>Scale free and domain neutral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47A09CE-1A7C-8443-952F-C39D9B44E2DA}"/>
              </a:ext>
            </a:extLst>
          </p:cNvPr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9" name="Google Shape;72;p16">
            <a:extLst>
              <a:ext uri="{FF2B5EF4-FFF2-40B4-BE49-F238E27FC236}">
                <a16:creationId xmlns:a16="http://schemas.microsoft.com/office/drawing/2014/main" id="{F8F76BCB-FF10-E949-817B-BA9134D68BFA}"/>
              </a:ext>
            </a:extLst>
          </p:cNvPr>
          <p:cNvSpPr txBox="1">
            <a:spLocks/>
          </p:cNvSpPr>
          <p:nvPr/>
        </p:nvSpPr>
        <p:spPr>
          <a:xfrm>
            <a:off x="4731300" y="1489396"/>
            <a:ext cx="4045200" cy="7618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Concretization</a:t>
            </a:r>
          </a:p>
        </p:txBody>
      </p:sp>
      <p:sp>
        <p:nvSpPr>
          <p:cNvPr id="10" name="Google Shape;73;p16">
            <a:extLst>
              <a:ext uri="{FF2B5EF4-FFF2-40B4-BE49-F238E27FC236}">
                <a16:creationId xmlns:a16="http://schemas.microsoft.com/office/drawing/2014/main" id="{6CCF1C00-916D-D142-B43E-E4645467375C}"/>
              </a:ext>
            </a:extLst>
          </p:cNvPr>
          <p:cNvSpPr txBox="1">
            <a:spLocks/>
          </p:cNvSpPr>
          <p:nvPr/>
        </p:nvSpPr>
        <p:spPr>
          <a:xfrm>
            <a:off x="4816658" y="1880238"/>
            <a:ext cx="3837000" cy="3134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>
              <a:buFont typeface="Arial"/>
              <a:buNone/>
            </a:pPr>
            <a:r>
              <a:rPr lang="en-US" dirty="0">
                <a:solidFill>
                  <a:schemeClr val="bg1"/>
                </a:solidFill>
              </a:rPr>
              <a:t>Generalizing concrete experience?</a:t>
            </a:r>
          </a:p>
          <a:p>
            <a:pPr lvl="1" indent="-342900">
              <a:buSzPts val="1800"/>
              <a:buFont typeface="Arial"/>
              <a:buChar char="●"/>
            </a:pPr>
            <a:r>
              <a:rPr lang="en-US" dirty="0">
                <a:solidFill>
                  <a:schemeClr val="bg1"/>
                </a:solidFill>
              </a:rPr>
              <a:t>Make analogies in localized contexts</a:t>
            </a:r>
          </a:p>
          <a:p>
            <a:pPr lvl="1" indent="-342900">
              <a:buSzPts val="1800"/>
              <a:buFont typeface="Arial"/>
              <a:buChar char="●"/>
            </a:pPr>
            <a:r>
              <a:rPr lang="en-US" dirty="0">
                <a:solidFill>
                  <a:schemeClr val="bg1"/>
                </a:solidFill>
              </a:rPr>
              <a:t>Engage sensible metaphors</a:t>
            </a:r>
          </a:p>
          <a:p>
            <a:pPr lvl="1" indent="-342900">
              <a:buSzPts val="1800"/>
              <a:buFont typeface="Arial"/>
              <a:buChar char="●"/>
            </a:pPr>
            <a:r>
              <a:rPr lang="en-US" dirty="0">
                <a:solidFill>
                  <a:schemeClr val="bg1"/>
                </a:solidFill>
              </a:rPr>
              <a:t>Define terms and boundaries</a:t>
            </a:r>
          </a:p>
        </p:txBody>
      </p:sp>
      <p:sp>
        <p:nvSpPr>
          <p:cNvPr id="11" name="Google Shape;72;p16">
            <a:extLst>
              <a:ext uri="{FF2B5EF4-FFF2-40B4-BE49-F238E27FC236}">
                <a16:creationId xmlns:a16="http://schemas.microsoft.com/office/drawing/2014/main" id="{84B3A6AE-E846-1C4A-9802-4DB69ED97E44}"/>
              </a:ext>
            </a:extLst>
          </p:cNvPr>
          <p:cNvSpPr txBox="1">
            <a:spLocks/>
          </p:cNvSpPr>
          <p:nvPr/>
        </p:nvSpPr>
        <p:spPr>
          <a:xfrm>
            <a:off x="1097787" y="540628"/>
            <a:ext cx="7376983" cy="3809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600" dirty="0">
                <a:solidFill>
                  <a:schemeClr val="tx1"/>
                </a:solidFill>
              </a:rPr>
              <a:t>Separate Specification from Abstraction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41772E6-40BE-6D49-B96F-D44EE947ED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29393"/>
            <a:ext cx="3027405" cy="1263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2222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D2C983-D88E-B04E-A49A-B551CDCC36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31A9411-4187-B847-9AB9-6C0E6581A6AA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zh-CN" sz="3600" dirty="0"/>
              <a:t>Content Themes for the semester</a:t>
            </a:r>
            <a:endParaRPr lang="en-TW" sz="3600" dirty="0"/>
          </a:p>
        </p:txBody>
      </p:sp>
      <p:sp>
        <p:nvSpPr>
          <p:cNvPr id="8" name="Google Shape;61;p14">
            <a:extLst>
              <a:ext uri="{FF2B5EF4-FFF2-40B4-BE49-F238E27FC236}">
                <a16:creationId xmlns:a16="http://schemas.microsoft.com/office/drawing/2014/main" id="{6C2EAA76-E3C6-C14C-B1F9-EDFB37112510}"/>
              </a:ext>
            </a:extLst>
          </p:cNvPr>
          <p:cNvSpPr txBox="1">
            <a:spLocks/>
          </p:cNvSpPr>
          <p:nvPr/>
        </p:nvSpPr>
        <p:spPr>
          <a:xfrm>
            <a:off x="436840" y="1074789"/>
            <a:ext cx="4260300" cy="3785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Font typeface="+mj-lt"/>
              <a:buAutoNum type="arabicPeriod"/>
            </a:pPr>
            <a:r>
              <a:rPr lang="en-US" sz="1200" dirty="0"/>
              <a:t>Overview</a:t>
            </a:r>
          </a:p>
          <a:p>
            <a:pPr>
              <a:spcBef>
                <a:spcPts val="1600"/>
              </a:spcBef>
              <a:buFont typeface="+mj-lt"/>
              <a:buAutoNum type="arabicPeriod"/>
            </a:pPr>
            <a:r>
              <a:rPr lang="en-US" sz="1200" dirty="0"/>
              <a:t>Namespace Management</a:t>
            </a:r>
          </a:p>
          <a:p>
            <a:pPr>
              <a:spcBef>
                <a:spcPts val="1600"/>
              </a:spcBef>
              <a:buFont typeface="+mj-lt"/>
              <a:buAutoNum type="arabicPeriod"/>
            </a:pPr>
            <a:r>
              <a:rPr lang="en-US" sz="1200" dirty="0"/>
              <a:t>Biology, Physics, Math, Code is Law, and Society</a:t>
            </a:r>
          </a:p>
          <a:p>
            <a:pPr>
              <a:spcBef>
                <a:spcPts val="1600"/>
              </a:spcBef>
              <a:buFont typeface="+mj-lt"/>
              <a:buAutoNum type="arabicPeriod"/>
            </a:pPr>
            <a:r>
              <a:rPr lang="en-US" sz="1200" dirty="0"/>
              <a:t>Story Telling, Functions/Metaphors/Analogies</a:t>
            </a:r>
            <a:endParaRPr lang="en-US" sz="1200" b="1" dirty="0">
              <a:solidFill>
                <a:srgbClr val="FF0000"/>
              </a:solidFill>
            </a:endParaRPr>
          </a:p>
          <a:p>
            <a:pPr>
              <a:spcBef>
                <a:spcPts val="1600"/>
              </a:spcBef>
              <a:spcAft>
                <a:spcPts val="1600"/>
              </a:spcAft>
              <a:buFont typeface="+mj-lt"/>
              <a:buAutoNum type="arabicPeriod"/>
            </a:pPr>
            <a:r>
              <a:rPr lang="en-US" sz="1200" dirty="0"/>
              <a:t>Writing, Accounting, Historical Data and Temporal Reasoning</a:t>
            </a:r>
          </a:p>
          <a:p>
            <a:pPr>
              <a:spcBef>
                <a:spcPts val="1600"/>
              </a:spcBef>
              <a:spcAft>
                <a:spcPts val="1600"/>
              </a:spcAft>
              <a:buFont typeface="+mj-lt"/>
              <a:buAutoNum type="arabicPeriod"/>
            </a:pPr>
            <a:r>
              <a:rPr lang="en-US" altLang="zh-TW" sz="1200" dirty="0"/>
              <a:t>Knowledge Representation in Wiki and Files</a:t>
            </a:r>
          </a:p>
          <a:p>
            <a:pPr>
              <a:spcBef>
                <a:spcPts val="1600"/>
              </a:spcBef>
              <a:spcAft>
                <a:spcPts val="1600"/>
              </a:spcAft>
              <a:buFont typeface="+mj-lt"/>
              <a:buAutoNum type="arabicPeriod"/>
            </a:pPr>
            <a:r>
              <a:rPr lang="en-US" altLang="zh-TW" sz="1200" dirty="0"/>
              <a:t>Recursion and Continuation (DevOps/CICD)</a:t>
            </a:r>
          </a:p>
          <a:p>
            <a:pPr>
              <a:spcBef>
                <a:spcPts val="1600"/>
              </a:spcBef>
              <a:spcAft>
                <a:spcPts val="1600"/>
              </a:spcAft>
              <a:buFont typeface="+mj-lt"/>
              <a:buAutoNum type="arabicPeriod"/>
            </a:pPr>
            <a:r>
              <a:rPr lang="en-US" altLang="zh-TW" sz="1200" dirty="0">
                <a:solidFill>
                  <a:srgbClr val="FF0000"/>
                </a:solidFill>
              </a:rPr>
              <a:t>Midterm Reports by Students</a:t>
            </a:r>
          </a:p>
        </p:txBody>
      </p:sp>
      <p:sp>
        <p:nvSpPr>
          <p:cNvPr id="11" name="Google Shape;61;p14">
            <a:extLst>
              <a:ext uri="{FF2B5EF4-FFF2-40B4-BE49-F238E27FC236}">
                <a16:creationId xmlns:a16="http://schemas.microsoft.com/office/drawing/2014/main" id="{9229F69E-B2DD-304D-BDA7-8FD83E7B3AC1}"/>
              </a:ext>
            </a:extLst>
          </p:cNvPr>
          <p:cNvSpPr txBox="1">
            <a:spLocks/>
          </p:cNvSpPr>
          <p:nvPr/>
        </p:nvSpPr>
        <p:spPr>
          <a:xfrm>
            <a:off x="4822279" y="1943100"/>
            <a:ext cx="4045200" cy="31137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Font typeface="+mj-lt"/>
              <a:buAutoNum type="arabicPeriod" startAt="9"/>
            </a:pPr>
            <a:r>
              <a:rPr lang="en-US" sz="1200" dirty="0"/>
              <a:t>Cybernetics (Control and Communication)</a:t>
            </a:r>
          </a:p>
          <a:p>
            <a:pPr>
              <a:buFont typeface="+mj-lt"/>
              <a:buAutoNum type="arabicPeriod" startAt="9"/>
            </a:pPr>
            <a:endParaRPr lang="en-US" sz="1200" dirty="0"/>
          </a:p>
          <a:p>
            <a:pPr>
              <a:buFont typeface="+mj-lt"/>
              <a:buAutoNum type="arabicPeriod" startAt="9"/>
            </a:pPr>
            <a:r>
              <a:rPr lang="en-US" sz="1200" dirty="0"/>
              <a:t>Smart City and Internet of Things</a:t>
            </a:r>
          </a:p>
          <a:p>
            <a:pPr>
              <a:spcBef>
                <a:spcPts val="1600"/>
              </a:spcBef>
              <a:buFont typeface="+mj-lt"/>
              <a:buAutoNum type="arabicPeriod" startAt="9"/>
            </a:pPr>
            <a:r>
              <a:rPr lang="en-US" sz="1200" dirty="0"/>
              <a:t>Artificial Intelligence and its Social Impacts</a:t>
            </a:r>
          </a:p>
          <a:p>
            <a:pPr>
              <a:spcBef>
                <a:spcPts val="1600"/>
              </a:spcBef>
              <a:buFont typeface="+mj-lt"/>
              <a:buAutoNum type="arabicPeriod" startAt="9"/>
            </a:pPr>
            <a:r>
              <a:rPr lang="en-US" sz="1200" dirty="0"/>
              <a:t>Arts/Skills/Human Talents in the Digital Era</a:t>
            </a:r>
          </a:p>
          <a:p>
            <a:pPr>
              <a:spcBef>
                <a:spcPts val="1600"/>
              </a:spcBef>
              <a:buFont typeface="+mj-lt"/>
              <a:buAutoNum type="arabicPeriod" startAt="9"/>
            </a:pPr>
            <a:r>
              <a:rPr lang="en-US" sz="1200" dirty="0"/>
              <a:t>Student proposed Application Topics</a:t>
            </a:r>
            <a:endParaRPr lang="en-US" sz="1200" b="1" dirty="0">
              <a:solidFill>
                <a:srgbClr val="FF0000"/>
              </a:solidFill>
            </a:endParaRPr>
          </a:p>
          <a:p>
            <a:pPr>
              <a:spcBef>
                <a:spcPts val="1600"/>
              </a:spcBef>
              <a:spcAft>
                <a:spcPts val="1600"/>
              </a:spcAft>
              <a:buFont typeface="+mj-lt"/>
              <a:buAutoNum type="arabicPeriod" startAt="9"/>
            </a:pPr>
            <a:r>
              <a:rPr lang="en-US" sz="1200" dirty="0"/>
              <a:t>Rehearsal</a:t>
            </a:r>
          </a:p>
          <a:p>
            <a:pPr>
              <a:spcBef>
                <a:spcPts val="1600"/>
              </a:spcBef>
              <a:spcAft>
                <a:spcPts val="1600"/>
              </a:spcAft>
              <a:buFont typeface="+mj-lt"/>
              <a:buAutoNum type="arabicPeriod" startAt="9"/>
            </a:pPr>
            <a:r>
              <a:rPr lang="en-US" altLang="zh-TW" sz="1200" dirty="0">
                <a:solidFill>
                  <a:srgbClr val="FF0000"/>
                </a:solidFill>
              </a:rPr>
              <a:t>Final Reports and Celebration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AFED76-4013-E642-B94C-FBCE0ADC02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191" y="849184"/>
            <a:ext cx="8035618" cy="361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1709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272757" y="208765"/>
            <a:ext cx="4045200" cy="170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Soundness</a:t>
            </a:r>
            <a:endParaRPr dirty="0"/>
          </a:p>
        </p:txBody>
      </p:sp>
      <p:sp>
        <p:nvSpPr>
          <p:cNvPr id="61" name="Google Shape;61;p14"/>
          <p:cNvSpPr txBox="1">
            <a:spLocks noGrp="1"/>
          </p:cNvSpPr>
          <p:nvPr>
            <p:ph type="body" idx="2"/>
          </p:nvPr>
        </p:nvSpPr>
        <p:spPr>
          <a:xfrm>
            <a:off x="491978" y="1569083"/>
            <a:ext cx="3606757" cy="75255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Every provable statement is </a:t>
            </a:r>
            <a:r>
              <a:rPr lang="en-US" b="1" dirty="0"/>
              <a:t>true</a:t>
            </a:r>
            <a:endParaRPr b="1" dirty="0"/>
          </a:p>
        </p:txBody>
      </p:sp>
      <p:sp>
        <p:nvSpPr>
          <p:cNvPr id="5" name="Google Shape;60;p14">
            <a:extLst>
              <a:ext uri="{FF2B5EF4-FFF2-40B4-BE49-F238E27FC236}">
                <a16:creationId xmlns:a16="http://schemas.microsoft.com/office/drawing/2014/main" id="{047BFB55-3F0B-7047-B60D-82777F0F6666}"/>
              </a:ext>
            </a:extLst>
          </p:cNvPr>
          <p:cNvSpPr txBox="1">
            <a:spLocks/>
          </p:cNvSpPr>
          <p:nvPr/>
        </p:nvSpPr>
        <p:spPr>
          <a:xfrm>
            <a:off x="4818831" y="208765"/>
            <a:ext cx="4045200" cy="170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Completeness</a:t>
            </a:r>
          </a:p>
        </p:txBody>
      </p:sp>
      <p:sp>
        <p:nvSpPr>
          <p:cNvPr id="6" name="Google Shape;61;p14">
            <a:extLst>
              <a:ext uri="{FF2B5EF4-FFF2-40B4-BE49-F238E27FC236}">
                <a16:creationId xmlns:a16="http://schemas.microsoft.com/office/drawing/2014/main" id="{9C366F0B-CE17-B541-894B-79E93F68AC0D}"/>
              </a:ext>
            </a:extLst>
          </p:cNvPr>
          <p:cNvSpPr txBox="1">
            <a:spLocks/>
          </p:cNvSpPr>
          <p:nvPr/>
        </p:nvSpPr>
        <p:spPr>
          <a:xfrm>
            <a:off x="5140051" y="1569083"/>
            <a:ext cx="3606757" cy="752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Every </a:t>
            </a:r>
            <a:r>
              <a:rPr lang="en-US" b="1" dirty="0"/>
              <a:t>true</a:t>
            </a:r>
            <a:r>
              <a:rPr lang="en-US" dirty="0"/>
              <a:t> statement is provable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D783A8-BAD3-3148-AE43-C3D6673152C8}"/>
              </a:ext>
            </a:extLst>
          </p:cNvPr>
          <p:cNvSpPr txBox="1"/>
          <p:nvPr/>
        </p:nvSpPr>
        <p:spPr>
          <a:xfrm>
            <a:off x="832066" y="2288146"/>
            <a:ext cx="69717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Cited from : </a:t>
            </a:r>
            <a:r>
              <a:rPr lang="en-US" dirty="0">
                <a:hlinkClick r:id="rId3"/>
              </a:rPr>
              <a:t>Soundness and Completeness: With Precision</a:t>
            </a:r>
            <a:r>
              <a:rPr lang="en-US" dirty="0"/>
              <a:t> on </a:t>
            </a:r>
            <a:r>
              <a:rPr lang="en-US" dirty="0" err="1"/>
              <a:t>news.ycombinator.com</a:t>
            </a:r>
            <a:endParaRPr lang="en-TW" dirty="0"/>
          </a:p>
        </p:txBody>
      </p:sp>
      <p:pic>
        <p:nvPicPr>
          <p:cNvPr id="4" name="Picture 3">
            <a:hlinkClick r:id="rId4"/>
            <a:extLst>
              <a:ext uri="{FF2B5EF4-FFF2-40B4-BE49-F238E27FC236}">
                <a16:creationId xmlns:a16="http://schemas.microsoft.com/office/drawing/2014/main" id="{046DA772-DBEC-4942-9F39-5C2C1F832E0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4066" y="2807980"/>
            <a:ext cx="2602580" cy="174794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88B077A-00FA-DD47-B46F-9A5AE1FACA27}"/>
              </a:ext>
            </a:extLst>
          </p:cNvPr>
          <p:cNvSpPr txBox="1"/>
          <p:nvPr/>
        </p:nvSpPr>
        <p:spPr>
          <a:xfrm>
            <a:off x="807608" y="4649127"/>
            <a:ext cx="29754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hlinkClick r:id="rId4"/>
              </a:rPr>
              <a:t>https://</a:t>
            </a:r>
            <a:r>
              <a:rPr lang="en-US" dirty="0" err="1">
                <a:hlinkClick r:id="rId4"/>
              </a:rPr>
              <a:t>youtu.be</a:t>
            </a:r>
            <a:r>
              <a:rPr lang="en-US" dirty="0">
                <a:hlinkClick r:id="rId4"/>
              </a:rPr>
              <a:t>/3hspKYIn5ds?t=29</a:t>
            </a:r>
            <a:endParaRPr lang="en-TW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1396FCE-62B0-D144-8143-EECC5BC893B9}"/>
              </a:ext>
            </a:extLst>
          </p:cNvPr>
          <p:cNvSpPr txBox="1"/>
          <p:nvPr/>
        </p:nvSpPr>
        <p:spPr>
          <a:xfrm>
            <a:off x="5303990" y="4555924"/>
            <a:ext cx="30748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hlinkClick r:id="rId6"/>
              </a:rPr>
              <a:t>https://youtu.be/3hspKYIn5ds?t=162</a:t>
            </a:r>
            <a:endParaRPr lang="en-TW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37D761A-DDB7-2F4C-9893-E9E628A3FD6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42138" y="2807980"/>
            <a:ext cx="2602581" cy="174794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0BD10F1-5A2D-954B-9E4D-1AE73222A110}"/>
              </a:ext>
            </a:extLst>
          </p:cNvPr>
          <p:cNvSpPr txBox="1"/>
          <p:nvPr/>
        </p:nvSpPr>
        <p:spPr>
          <a:xfrm>
            <a:off x="1898030" y="234942"/>
            <a:ext cx="53479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/>
              <a:t>For engineering/scientific purpose, it is difficult to escape Monism</a:t>
            </a:r>
          </a:p>
          <a:p>
            <a:pPr algn="ctr"/>
            <a:r>
              <a:rPr lang="en-TW" dirty="0"/>
              <a:t>The unifying notion of “Truth” is the source of Monism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3E201AFC-7837-B34A-8145-61300FEA617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1680905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What3Word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From Monism, Dualism to Cyber-physical Systems</a:t>
            </a:r>
            <a:endParaRPr dirty="0"/>
          </a:p>
        </p:txBody>
      </p:sp>
      <p:pic>
        <p:nvPicPr>
          <p:cNvPr id="1027" name="Picture 3">
            <a:hlinkClick r:id="rId2"/>
            <a:extLst>
              <a:ext uri="{FF2B5EF4-FFF2-40B4-BE49-F238E27FC236}">
                <a16:creationId xmlns:a16="http://schemas.microsoft.com/office/drawing/2014/main" id="{1814A68B-C049-574C-9348-1298D4C0A0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87079" y="1263729"/>
            <a:ext cx="5569842" cy="3045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C004978-EA57-774C-8BBA-720DD1E5CB68}"/>
              </a:ext>
            </a:extLst>
          </p:cNvPr>
          <p:cNvSpPr txBox="1"/>
          <p:nvPr/>
        </p:nvSpPr>
        <p:spPr>
          <a:xfrm>
            <a:off x="2444654" y="4401718"/>
            <a:ext cx="42546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 Source: </a:t>
            </a:r>
            <a:r>
              <a:rPr lang="en-US" dirty="0">
                <a:hlinkClick r:id="rId2"/>
              </a:rPr>
              <a:t>Double-aspect Theory </a:t>
            </a:r>
            <a:r>
              <a:rPr lang="en-US" dirty="0"/>
              <a:t>on Wikipedia</a:t>
            </a:r>
            <a:endParaRPr lang="en-TW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943DD7A-62B5-4749-8E4E-D7983E3A028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21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4047698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7DD7B-38AC-974B-A3CF-3B6AB9ED2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altLang="zh-CN" dirty="0">
                <a:latin typeface="+mj-lt"/>
                <a:ea typeface="STXingkai" panose="02010800040101010101" pitchFamily="2" charset="-122"/>
              </a:rPr>
              <a:t>Double Entry, Monks, </a:t>
            </a:r>
            <a:r>
              <a:rPr lang="en-US" altLang="zh-CN" dirty="0" err="1">
                <a:latin typeface="+mj-lt"/>
                <a:ea typeface="STXingkai" panose="02010800040101010101" pitchFamily="2" charset="-122"/>
              </a:rPr>
              <a:t>Maths</a:t>
            </a:r>
            <a:r>
              <a:rPr lang="en-US" altLang="zh-CN" dirty="0">
                <a:latin typeface="+mj-lt"/>
                <a:ea typeface="STXingkai" panose="02010800040101010101" pitchFamily="2" charset="-122"/>
              </a:rPr>
              <a:t>, and Magic</a:t>
            </a:r>
            <a:endParaRPr lang="zh-CN" altLang="en-US" dirty="0">
              <a:latin typeface="+mj-lt"/>
              <a:ea typeface="Weibei SC" panose="03000800000000000000" pitchFamily="66" charset="-128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1D5707-C425-1D4D-B41D-D8636594440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22</a:t>
            </a:fld>
            <a:endParaRPr lang="en" dirty="0"/>
          </a:p>
        </p:txBody>
      </p:sp>
      <p:pic>
        <p:nvPicPr>
          <p:cNvPr id="4" name="Picture 3">
            <a:hlinkClick r:id="rId2"/>
            <a:extLst>
              <a:ext uri="{FF2B5EF4-FFF2-40B4-BE49-F238E27FC236}">
                <a16:creationId xmlns:a16="http://schemas.microsoft.com/office/drawing/2014/main" id="{702D9D69-4BE9-914E-ABD2-BC10B2DD87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5580" y="1332625"/>
            <a:ext cx="5076878" cy="3250314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87B17B5-E9D1-0E45-A21C-C1AD1FEDF6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1542" y="1332625"/>
            <a:ext cx="2152832" cy="3250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25539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7DD7B-38AC-974B-A3CF-3B6AB9ED2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Weibei SC" panose="03000800000000000000" pitchFamily="66" charset="-128"/>
                <a:ea typeface="Weibei SC" panose="03000800000000000000" pitchFamily="66" charset="-128"/>
                <a:hlinkClick r:id="rId3"/>
              </a:rPr>
              <a:t>Accountants’ Value Proposition</a:t>
            </a:r>
            <a:endParaRPr lang="en-US" dirty="0">
              <a:latin typeface="Weibei SC" panose="03000800000000000000" pitchFamily="66" charset="-128"/>
              <a:ea typeface="Weibei SC" panose="03000800000000000000" pitchFamily="66" charset="-128"/>
            </a:endParaRPr>
          </a:p>
        </p:txBody>
      </p:sp>
      <p:pic>
        <p:nvPicPr>
          <p:cNvPr id="5" name="Picture 4">
            <a:hlinkClick r:id="rId3"/>
            <a:extLst>
              <a:ext uri="{FF2B5EF4-FFF2-40B4-BE49-F238E27FC236}">
                <a16:creationId xmlns:a16="http://schemas.microsoft.com/office/drawing/2014/main" id="{CF472A6E-ECF9-3140-B30C-B0F599B8D2E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35584" y="963823"/>
            <a:ext cx="6472833" cy="4179677"/>
          </a:xfrm>
          <a:prstGeom prst="rect">
            <a:avLst/>
          </a:prstGeom>
        </p:spPr>
      </p:pic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F688F96A-0724-EF42-BF2A-30D48A90E60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08417" y="875875"/>
            <a:ext cx="1048716" cy="148547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D7BF432-A71F-524D-A6DA-7B78CEAE76FA}"/>
              </a:ext>
            </a:extLst>
          </p:cNvPr>
          <p:cNvSpPr txBox="1"/>
          <p:nvPr/>
        </p:nvSpPr>
        <p:spPr>
          <a:xfrm>
            <a:off x="7624888" y="2571750"/>
            <a:ext cx="1415773" cy="9002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N" sz="1050" dirty="0"/>
              <a:t>The International</a:t>
            </a:r>
          </a:p>
          <a:p>
            <a:pPr algn="ctr"/>
            <a:r>
              <a:rPr lang="en-CN" sz="1050" dirty="0"/>
              <a:t>Integrated Reporting</a:t>
            </a:r>
          </a:p>
          <a:p>
            <a:pPr algn="ctr"/>
            <a:r>
              <a:rPr lang="en-CN" sz="1050" dirty="0"/>
              <a:t>Framework</a:t>
            </a:r>
          </a:p>
          <a:p>
            <a:pPr algn="ctr"/>
            <a:endParaRPr lang="en-CN" sz="1050" dirty="0"/>
          </a:p>
          <a:p>
            <a:pPr algn="ctr"/>
            <a:r>
              <a:rPr lang="en-CN" sz="1050" dirty="0"/>
              <a:t>Dec. 2013</a:t>
            </a:r>
          </a:p>
        </p:txBody>
      </p:sp>
    </p:spTree>
    <p:extLst>
      <p:ext uri="{BB962C8B-B14F-4D97-AF65-F5344CB8AC3E}">
        <p14:creationId xmlns:p14="http://schemas.microsoft.com/office/powerpoint/2010/main" val="7684284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4BE8F-898B-704D-8297-B7DEE9E6FE8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57200" y="205979"/>
            <a:ext cx="8229600" cy="857250"/>
          </a:xfrm>
        </p:spPr>
        <p:txBody>
          <a:bodyPr>
            <a:norm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Saunders Mac Lane</a:t>
            </a:r>
            <a:r>
              <a:rPr lang="en-CN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Founder of Category Theory</a:t>
            </a:r>
            <a:endParaRPr lang="en-CN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C99D4D-291B-BE49-AA4C-516E9029FCDB}"/>
              </a:ext>
            </a:extLst>
          </p:cNvPr>
          <p:cNvSpPr txBox="1"/>
          <p:nvPr/>
        </p:nvSpPr>
        <p:spPr>
          <a:xfrm>
            <a:off x="6203982" y="4300415"/>
            <a:ext cx="216277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/>
              <a:t>Saunders Mac Lane</a:t>
            </a:r>
            <a:r>
              <a:rPr lang="en-US" sz="1050" dirty="0"/>
              <a:t> (</a:t>
            </a:r>
            <a:r>
              <a:rPr lang="en-US" sz="1050" dirty="0">
                <a:hlinkClick r:id="rId2"/>
              </a:rPr>
              <a:t>Wikipedia</a:t>
            </a:r>
            <a:r>
              <a:rPr lang="en-US" sz="1050" dirty="0"/>
              <a:t>)</a:t>
            </a:r>
          </a:p>
        </p:txBody>
      </p:sp>
      <p:pic>
        <p:nvPicPr>
          <p:cNvPr id="3" name="Picture 2">
            <a:hlinkClick r:id="rId2"/>
            <a:extLst>
              <a:ext uri="{FF2B5EF4-FFF2-40B4-BE49-F238E27FC236}">
                <a16:creationId xmlns:a16="http://schemas.microsoft.com/office/drawing/2014/main" id="{395B0E69-C0BB-3F41-9901-FCC7787F4A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5040" y="975946"/>
            <a:ext cx="2351714" cy="33244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391AD07-4678-7046-A2EB-D107202818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114" y="833755"/>
            <a:ext cx="2699847" cy="406074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6644E6C-5204-2F4A-9B7B-50A3EFB2A370}"/>
              </a:ext>
            </a:extLst>
          </p:cNvPr>
          <p:cNvSpPr txBox="1"/>
          <p:nvPr/>
        </p:nvSpPr>
        <p:spPr>
          <a:xfrm>
            <a:off x="3317903" y="1109801"/>
            <a:ext cx="2436571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200" dirty="0"/>
              <a:t>Categories, Functors and Natural Transformation.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/>
              <a:t>Constructions on Categories.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b="1" dirty="0">
                <a:solidFill>
                  <a:srgbClr val="FF0000"/>
                </a:solidFill>
              </a:rPr>
              <a:t>Universals</a:t>
            </a:r>
            <a:r>
              <a:rPr lang="en-US" sz="1200" dirty="0"/>
              <a:t> and Limits.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/>
              <a:t>Adjoints.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/>
              <a:t>Limits.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b="1" i="1" dirty="0">
                <a:solidFill>
                  <a:srgbClr val="FF0000"/>
                </a:solidFill>
              </a:rPr>
              <a:t>Monads</a:t>
            </a:r>
            <a:r>
              <a:rPr lang="en-US" sz="1200" dirty="0"/>
              <a:t> and Algebras.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/>
              <a:t>Monoids.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/>
              <a:t>Abelian Categories.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/>
              <a:t>Special Limits.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b="1" i="1" dirty="0">
                <a:solidFill>
                  <a:srgbClr val="FF0000"/>
                </a:solidFill>
              </a:rPr>
              <a:t>Kan Extensions</a:t>
            </a:r>
            <a:r>
              <a:rPr lang="en-US" sz="1200" dirty="0"/>
              <a:t>.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/>
              <a:t>Symmetry and Braiding in Monoidal Categories.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/>
              <a:t>Structures in Categories. </a:t>
            </a:r>
          </a:p>
          <a:p>
            <a:endParaRPr lang="en-US" sz="1200" dirty="0"/>
          </a:p>
          <a:p>
            <a:r>
              <a:rPr lang="en-US" sz="1200" dirty="0"/>
              <a:t>Tables of Categories. Bibliography.</a:t>
            </a:r>
            <a:endParaRPr lang="en-TW" sz="1200" dirty="0"/>
          </a:p>
        </p:txBody>
      </p:sp>
    </p:spTree>
    <p:extLst>
      <p:ext uri="{BB962C8B-B14F-4D97-AF65-F5344CB8AC3E}">
        <p14:creationId xmlns:p14="http://schemas.microsoft.com/office/powerpoint/2010/main" val="22949299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4BE8F-898B-704D-8297-B7DEE9E6FE8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57200" y="205979"/>
            <a:ext cx="8229600" cy="857250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It is all in the Names</a:t>
            </a:r>
            <a:endParaRPr lang="en-CN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hlinkClick r:id="rId2"/>
            <a:extLst>
              <a:ext uri="{FF2B5EF4-FFF2-40B4-BE49-F238E27FC236}">
                <a16:creationId xmlns:a16="http://schemas.microsoft.com/office/drawing/2014/main" id="{E3A800E8-DDE3-E74F-ADA4-7887A76C852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34376" y="1825727"/>
            <a:ext cx="5407579" cy="254474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0605316-0655-5F4B-A7E8-4A4341C75D7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5141" y="1390173"/>
            <a:ext cx="2162772" cy="3415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0469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DevSecOps"/>
          <p:cNvSpPr txBox="1">
            <a:spLocks noGrp="1"/>
          </p:cNvSpPr>
          <p:nvPr>
            <p:ph type="title"/>
          </p:nvPr>
        </p:nvSpPr>
        <p:spPr>
          <a:xfrm>
            <a:off x="311699" y="301092"/>
            <a:ext cx="8520600" cy="572700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Cybernetics is governing our Cognitive Foundation</a:t>
            </a:r>
            <a:endParaRPr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E7D4EA-591A-B74D-A8EB-F9CEA782655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26</a:t>
            </a:fld>
            <a:endParaRPr lang="en" dirty="0"/>
          </a:p>
        </p:txBody>
      </p:sp>
      <p:pic>
        <p:nvPicPr>
          <p:cNvPr id="2" name="Picture 1">
            <a:hlinkClick r:id="rId2"/>
            <a:extLst>
              <a:ext uri="{FF2B5EF4-FFF2-40B4-BE49-F238E27FC236}">
                <a16:creationId xmlns:a16="http://schemas.microsoft.com/office/drawing/2014/main" id="{E4472FCC-BB78-1942-9732-B3F4B49C04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5093" y="873792"/>
            <a:ext cx="6153811" cy="4137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1914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Holacracy</a:t>
            </a:r>
            <a:r>
              <a:rPr lang="en-US" dirty="0">
                <a:solidFill>
                  <a:schemeClr val="tx1"/>
                </a:solidFill>
              </a:rPr>
              <a:t>: a mechanism for 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Communication and Control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BD3031-C67C-4841-84DA-73CB40A3E1F2}"/>
              </a:ext>
            </a:extLst>
          </p:cNvPr>
          <p:cNvSpPr txBox="1"/>
          <p:nvPr/>
        </p:nvSpPr>
        <p:spPr>
          <a:xfrm>
            <a:off x="1332362" y="4475533"/>
            <a:ext cx="71400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 Source: </a:t>
            </a:r>
            <a:r>
              <a:rPr lang="en-US" dirty="0" err="1"/>
              <a:t>Holacracy</a:t>
            </a:r>
            <a:r>
              <a:rPr lang="en-US" dirty="0"/>
              <a:t>: The New Management System for a Rapidly Changing World</a:t>
            </a:r>
            <a:endParaRPr lang="en-TW" dirty="0"/>
          </a:p>
        </p:txBody>
      </p:sp>
      <p:pic>
        <p:nvPicPr>
          <p:cNvPr id="10241" name="Picture 1">
            <a:extLst>
              <a:ext uri="{FF2B5EF4-FFF2-40B4-BE49-F238E27FC236}">
                <a16:creationId xmlns:a16="http://schemas.microsoft.com/office/drawing/2014/main" id="{53114AD1-5BE9-F444-8F27-D23F4057C3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8837" y="1464443"/>
            <a:ext cx="1725104" cy="2577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483A276-3AEE-1B4F-85CA-869356A4B2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4724" y="1259399"/>
            <a:ext cx="3434552" cy="30579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52F09B1-F596-714E-974A-D44BC368F2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4962" y="1464443"/>
            <a:ext cx="2217495" cy="14737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295D933-370B-2741-9444-FB1591806F7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99341" y="3153900"/>
            <a:ext cx="1273418" cy="9099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9B81EC1-F1BB-424E-AF4C-951BF3D5D09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28308" y="3153899"/>
            <a:ext cx="1330785" cy="89926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94AB9CE-F8AF-C64B-B206-360A0516E381}"/>
              </a:ext>
            </a:extLst>
          </p:cNvPr>
          <p:cNvSpPr txBox="1"/>
          <p:nvPr/>
        </p:nvSpPr>
        <p:spPr>
          <a:xfrm>
            <a:off x="6136127" y="2849127"/>
            <a:ext cx="25843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Holacracy applied Recursively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2FD252D-E301-6C41-AA35-F3393FA27A3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27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7296750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xfrm>
            <a:off x="155848" y="381685"/>
            <a:ext cx="8832300" cy="572700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Kan Extension </a:t>
            </a:r>
            <a:r>
              <a:rPr lang="en-US" dirty="0">
                <a:solidFill>
                  <a:schemeClr val="tx1"/>
                </a:solidFill>
              </a:rPr>
              <a:t>helps achieve Soundness and Completeness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14679A83-2EBB-FA4B-B2E7-7339F51D2C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682" y="1129826"/>
            <a:ext cx="1755821" cy="1304262"/>
          </a:xfrm>
          <a:prstGeom prst="rect">
            <a:avLst/>
          </a:prstGeom>
        </p:spPr>
      </p:pic>
      <p:pic>
        <p:nvPicPr>
          <p:cNvPr id="7" name="Picture 6">
            <a:hlinkClick r:id="rId5"/>
            <a:extLst>
              <a:ext uri="{FF2B5EF4-FFF2-40B4-BE49-F238E27FC236}">
                <a16:creationId xmlns:a16="http://schemas.microsoft.com/office/drawing/2014/main" id="{33B68D68-6583-2A44-BEBF-55E5AAB85C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33804" y="1115352"/>
            <a:ext cx="4276389" cy="322388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6F2396B-A48D-BF40-B40D-D41791808129}"/>
              </a:ext>
            </a:extLst>
          </p:cNvPr>
          <p:cNvSpPr txBox="1"/>
          <p:nvPr/>
        </p:nvSpPr>
        <p:spPr>
          <a:xfrm>
            <a:off x="2829375" y="4436865"/>
            <a:ext cx="34852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/>
              <a:t>All these terms are equivalent…</a:t>
            </a:r>
          </a:p>
          <a:p>
            <a:pPr algn="ctr"/>
            <a:r>
              <a:rPr lang="en-US" dirty="0"/>
              <a:t>t</a:t>
            </a:r>
            <a:r>
              <a:rPr lang="en-TW" dirty="0"/>
              <a:t>hey can be refomulated into each other…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E504AC8-9BA6-C941-996C-A85B87619C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71350" y="1565931"/>
            <a:ext cx="1462551" cy="1865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0534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E6B3-A81F-F84E-86BC-8A3056B31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Conclusion/Summary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09A32-45CB-F149-A5F1-EFB01EFC5F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090895" cy="3416400"/>
          </a:xfrm>
        </p:spPr>
        <p:txBody>
          <a:bodyPr/>
          <a:lstStyle/>
          <a:p>
            <a:r>
              <a:rPr lang="en-US" dirty="0"/>
              <a:t>A cognitive foundation based on Unitary Computing System:</a:t>
            </a:r>
          </a:p>
          <a:p>
            <a:pPr lvl="1"/>
            <a:r>
              <a:rPr lang="en-US" dirty="0"/>
              <a:t>Easier to find isomorphism due to the compact Name Space</a:t>
            </a:r>
          </a:p>
          <a:p>
            <a:pPr lvl="1"/>
            <a:r>
              <a:rPr lang="en-US" dirty="0"/>
              <a:t>Kan Extension refers to Adjoint Function/Galois Connection/Approximation</a:t>
            </a:r>
          </a:p>
          <a:p>
            <a:pPr lvl="1"/>
            <a:r>
              <a:rPr lang="en-US" dirty="0"/>
              <a:t>Mathematical ideas named after human names shows that we are still belief in human</a:t>
            </a:r>
          </a:p>
          <a:p>
            <a:pPr lvl="1"/>
            <a:endParaRPr lang="en-US" dirty="0"/>
          </a:p>
          <a:p>
            <a:r>
              <a:rPr lang="en-US" dirty="0"/>
              <a:t>Cybernetics is being realized with tools such as Kubernetes:</a:t>
            </a:r>
          </a:p>
          <a:p>
            <a:pPr lvl="1"/>
            <a:r>
              <a:rPr lang="en-US" dirty="0"/>
              <a:t>Many people can operate large scale named objects from distributed locations.</a:t>
            </a:r>
          </a:p>
          <a:p>
            <a:pPr lvl="1"/>
            <a:r>
              <a:rPr lang="en-US" dirty="0"/>
              <a:t>A different model of governance/magic is lurking…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B10A38-6131-7F4B-87C4-354F493B33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29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8467512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body" idx="2"/>
          </p:nvPr>
        </p:nvSpPr>
        <p:spPr>
          <a:xfrm>
            <a:off x="4939500" y="2224006"/>
            <a:ext cx="3837000" cy="276644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dirty="0"/>
              <a:t>A well-defined set of Actions and iterative Branching Strategies</a:t>
            </a:r>
            <a:endParaRPr dirty="0"/>
          </a:p>
          <a:p>
            <a:pPr lvl="1" indent="-342900">
              <a:buSzPts val="1800"/>
              <a:buChar char="●"/>
            </a:pPr>
            <a:r>
              <a:rPr lang="en" dirty="0"/>
              <a:t>A Roadmap of composable activities</a:t>
            </a:r>
          </a:p>
          <a:p>
            <a:pPr lvl="1" indent="-342900">
              <a:buSzPts val="1800"/>
              <a:buChar char="●"/>
            </a:pPr>
            <a:r>
              <a:rPr lang="en" dirty="0"/>
              <a:t>Sequencing and timing conditions</a:t>
            </a:r>
          </a:p>
          <a:p>
            <a:pPr lvl="1" indent="-342900">
              <a:buSzPts val="1800"/>
              <a:buChar char="●"/>
            </a:pPr>
            <a:r>
              <a:rPr lang="en" dirty="0"/>
              <a:t>Explicitly state dependencies and resource requirements</a:t>
            </a:r>
          </a:p>
          <a:p>
            <a:pPr lvl="1" indent="-342900">
              <a:buSzPts val="1800"/>
              <a:buChar char="●"/>
            </a:pPr>
            <a:endParaRPr lang="en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47A09CE-1A7C-8443-952F-C39D9B44E2DA}"/>
              </a:ext>
            </a:extLst>
          </p:cNvPr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11" name="Google Shape;72;p16">
            <a:extLst>
              <a:ext uri="{FF2B5EF4-FFF2-40B4-BE49-F238E27FC236}">
                <a16:creationId xmlns:a16="http://schemas.microsoft.com/office/drawing/2014/main" id="{38136BA9-C5AA-8C48-B2F3-C064D4B6C3FC}"/>
              </a:ext>
            </a:extLst>
          </p:cNvPr>
          <p:cNvSpPr txBox="1">
            <a:spLocks/>
          </p:cNvSpPr>
          <p:nvPr/>
        </p:nvSpPr>
        <p:spPr>
          <a:xfrm>
            <a:off x="2659577" y="243231"/>
            <a:ext cx="4045200" cy="636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Logic Model</a:t>
            </a:r>
          </a:p>
        </p:txBody>
      </p:sp>
      <p:sp>
        <p:nvSpPr>
          <p:cNvPr id="12" name="Google Shape;72;p16">
            <a:extLst>
              <a:ext uri="{FF2B5EF4-FFF2-40B4-BE49-F238E27FC236}">
                <a16:creationId xmlns:a16="http://schemas.microsoft.com/office/drawing/2014/main" id="{C8526483-D688-704A-91EB-3F96A42F4062}"/>
              </a:ext>
            </a:extLst>
          </p:cNvPr>
          <p:cNvSpPr txBox="1">
            <a:spLocks/>
          </p:cNvSpPr>
          <p:nvPr/>
        </p:nvSpPr>
        <p:spPr>
          <a:xfrm>
            <a:off x="2659576" y="326527"/>
            <a:ext cx="4045200" cy="6369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Logic Model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DD56A4-54BD-514B-AC56-C8E9237E41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9576" y="174910"/>
            <a:ext cx="1912423" cy="871840"/>
          </a:xfrm>
          <a:prstGeom prst="rect">
            <a:avLst/>
          </a:prstGeom>
        </p:spPr>
      </p:pic>
      <p:sp>
        <p:nvSpPr>
          <p:cNvPr id="13" name="Google Shape;73;p16">
            <a:extLst>
              <a:ext uri="{FF2B5EF4-FFF2-40B4-BE49-F238E27FC236}">
                <a16:creationId xmlns:a16="http://schemas.microsoft.com/office/drawing/2014/main" id="{5249A2E3-BD2F-D642-AC51-FE3163A5C0F2}"/>
              </a:ext>
            </a:extLst>
          </p:cNvPr>
          <p:cNvSpPr txBox="1">
            <a:spLocks/>
          </p:cNvSpPr>
          <p:nvPr/>
        </p:nvSpPr>
        <p:spPr>
          <a:xfrm>
            <a:off x="4737063" y="948480"/>
            <a:ext cx="4284095" cy="37644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>
              <a:buFont typeface="Arial"/>
              <a:buNone/>
            </a:pPr>
            <a:r>
              <a:rPr lang="en-US" b="1" i="1" dirty="0">
                <a:solidFill>
                  <a:schemeClr val="bg1"/>
                </a:solidFill>
              </a:rPr>
              <a:t>Output:</a:t>
            </a:r>
            <a:r>
              <a:rPr lang="en-US" dirty="0">
                <a:solidFill>
                  <a:schemeClr val="bg1"/>
                </a:solidFill>
              </a:rPr>
              <a:t> Kan Extensions as an algebraic structure for representable ideas</a:t>
            </a:r>
          </a:p>
          <a:p>
            <a:pPr marL="114300" indent="0">
              <a:buFont typeface="Arial"/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114300" indent="0">
              <a:buFont typeface="Arial"/>
              <a:buNone/>
            </a:pPr>
            <a:r>
              <a:rPr lang="en-US" b="1" i="1" dirty="0">
                <a:solidFill>
                  <a:schemeClr val="bg1"/>
                </a:solidFill>
              </a:rPr>
              <a:t>Process:</a:t>
            </a:r>
            <a:r>
              <a:rPr lang="en-US" dirty="0">
                <a:solidFill>
                  <a:schemeClr val="bg1"/>
                </a:solidFill>
              </a:rPr>
              <a:t> Connecting the </a:t>
            </a:r>
            <a:r>
              <a:rPr lang="en-US" dirty="0" err="1">
                <a:solidFill>
                  <a:schemeClr val="bg1"/>
                </a:solidFill>
              </a:rPr>
              <a:t>Whats</a:t>
            </a:r>
            <a:r>
              <a:rPr lang="en-US" dirty="0">
                <a:solidFill>
                  <a:schemeClr val="bg1"/>
                </a:solidFill>
              </a:rPr>
              <a:t> (labels), How(operational), and Why (counter factual) in a coherent storyline</a:t>
            </a:r>
          </a:p>
          <a:p>
            <a:pPr marL="114300" indent="0">
              <a:buFont typeface="Arial"/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114300" indent="0">
              <a:buFont typeface="Arial"/>
              <a:buNone/>
            </a:pPr>
            <a:r>
              <a:rPr lang="en-US" b="1" i="1" dirty="0">
                <a:solidFill>
                  <a:schemeClr val="bg1"/>
                </a:solidFill>
              </a:rPr>
              <a:t>Input: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  <a:p>
            <a:pPr>
              <a:buFont typeface="+mj-lt"/>
              <a:buAutoNum type="arabicPeriod"/>
            </a:pPr>
            <a:endParaRPr lang="en-US" dirty="0">
              <a:solidFill>
                <a:schemeClr val="bg1"/>
              </a:solidFill>
            </a:endParaRPr>
          </a:p>
          <a:p>
            <a:pPr>
              <a:buFont typeface="+mj-lt"/>
              <a:buAutoNum type="arabicPeriod"/>
            </a:pPr>
            <a:r>
              <a:rPr lang="en-US" sz="1200" dirty="0">
                <a:solidFill>
                  <a:schemeClr val="bg1"/>
                </a:solidFill>
              </a:rPr>
              <a:t>Computing: an operational mechanism for cognition</a:t>
            </a:r>
          </a:p>
          <a:p>
            <a:pPr>
              <a:buFont typeface="+mj-lt"/>
              <a:buAutoNum type="arabicPeriod"/>
            </a:pPr>
            <a:r>
              <a:rPr lang="en-US" sz="1200" dirty="0">
                <a:solidFill>
                  <a:schemeClr val="bg1"/>
                </a:solidFill>
              </a:rPr>
              <a:t>Denotation/Mathematical Semantics</a:t>
            </a:r>
          </a:p>
          <a:p>
            <a:pPr>
              <a:buFont typeface="+mj-lt"/>
              <a:buAutoNum type="arabicPeriod"/>
            </a:pPr>
            <a:r>
              <a:rPr lang="en-US" sz="1200" dirty="0">
                <a:solidFill>
                  <a:schemeClr val="bg1"/>
                </a:solidFill>
              </a:rPr>
              <a:t>Lattices/</a:t>
            </a:r>
            <a:r>
              <a:rPr lang="en-US" sz="1200" dirty="0" err="1">
                <a:solidFill>
                  <a:schemeClr val="bg1"/>
                </a:solidFill>
              </a:rPr>
              <a:t>Poset</a:t>
            </a:r>
            <a:r>
              <a:rPr lang="en-US" sz="1200" dirty="0">
                <a:solidFill>
                  <a:schemeClr val="bg1"/>
                </a:solidFill>
              </a:rPr>
              <a:t> as representation of boundaries</a:t>
            </a:r>
          </a:p>
        </p:txBody>
      </p:sp>
      <p:sp>
        <p:nvSpPr>
          <p:cNvPr id="15" name="Google Shape;73;p16">
            <a:extLst>
              <a:ext uri="{FF2B5EF4-FFF2-40B4-BE49-F238E27FC236}">
                <a16:creationId xmlns:a16="http://schemas.microsoft.com/office/drawing/2014/main" id="{D73842FB-7A63-6844-90B8-166D4B035FBD}"/>
              </a:ext>
            </a:extLst>
          </p:cNvPr>
          <p:cNvSpPr txBox="1">
            <a:spLocks/>
          </p:cNvSpPr>
          <p:nvPr/>
        </p:nvSpPr>
        <p:spPr>
          <a:xfrm>
            <a:off x="557124" y="1289981"/>
            <a:ext cx="3996189" cy="3489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>
              <a:buFont typeface="Arial"/>
              <a:buNone/>
            </a:pPr>
            <a:r>
              <a:rPr lang="en-US" b="1" i="1" dirty="0">
                <a:solidFill>
                  <a:schemeClr val="tx1"/>
                </a:solidFill>
              </a:rPr>
              <a:t>Context: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sz="1600" dirty="0">
                <a:solidFill>
                  <a:schemeClr val="tx1"/>
                </a:solidFill>
              </a:rPr>
              <a:t>We presented the link between aesthetics, artistic conventions, and AI. We also showed that they all serve as our linguistic/</a:t>
            </a:r>
            <a:r>
              <a:rPr lang="en-US" altLang="zh-CN" sz="1600" dirty="0">
                <a:solidFill>
                  <a:schemeClr val="tx1"/>
                </a:solidFill>
              </a:rPr>
              <a:t>cognitive foundations</a:t>
            </a:r>
            <a:endParaRPr lang="en-US" sz="1600" dirty="0">
              <a:solidFill>
                <a:schemeClr val="tx1"/>
              </a:solidFill>
            </a:endParaRPr>
          </a:p>
          <a:p>
            <a:pPr marL="114300" indent="0">
              <a:buFont typeface="Arial"/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114300" indent="0">
              <a:buFont typeface="Arial"/>
              <a:buNone/>
            </a:pPr>
            <a:r>
              <a:rPr lang="en-US" b="1" i="1" dirty="0">
                <a:solidFill>
                  <a:schemeClr val="tx1"/>
                </a:solidFill>
              </a:rPr>
              <a:t>Goal: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sz="1600" dirty="0">
                <a:solidFill>
                  <a:schemeClr val="tx1"/>
                </a:solidFill>
              </a:rPr>
              <a:t>Show the </a:t>
            </a:r>
            <a:r>
              <a:rPr lang="en-US" sz="1600" b="1" i="1" dirty="0">
                <a:solidFill>
                  <a:schemeClr val="tx1"/>
                </a:solidFill>
              </a:rPr>
              <a:t>connections</a:t>
            </a:r>
            <a:r>
              <a:rPr lang="en-US" sz="1600" dirty="0">
                <a:solidFill>
                  <a:schemeClr val="tx1"/>
                </a:solidFill>
              </a:rPr>
              <a:t> across </a:t>
            </a:r>
            <a:r>
              <a:rPr lang="en-US" sz="1600" b="1" i="1" dirty="0">
                <a:solidFill>
                  <a:schemeClr val="tx1"/>
                </a:solidFill>
              </a:rPr>
              <a:t>ALL</a:t>
            </a:r>
            <a:r>
              <a:rPr lang="en-US" sz="1600" dirty="0">
                <a:solidFill>
                  <a:schemeClr val="tx1"/>
                </a:solidFill>
              </a:rPr>
              <a:t> these different theories and case studies</a:t>
            </a:r>
          </a:p>
          <a:p>
            <a:pPr marL="114300" indent="0">
              <a:buFont typeface="Arial"/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114300" indent="0">
              <a:buFont typeface="Arial"/>
              <a:buNone/>
            </a:pPr>
            <a:r>
              <a:rPr lang="en-US" b="1" i="1" dirty="0">
                <a:solidFill>
                  <a:schemeClr val="tx1"/>
                </a:solidFill>
              </a:rPr>
              <a:t>Criteria:</a:t>
            </a:r>
            <a:endParaRPr lang="en-US" dirty="0">
              <a:solidFill>
                <a:schemeClr val="tx1"/>
              </a:solidFill>
            </a:endParaRPr>
          </a:p>
          <a:p>
            <a:pPr marL="114300" indent="0">
              <a:buNone/>
            </a:pPr>
            <a:r>
              <a:rPr lang="en-US" dirty="0">
                <a:solidFill>
                  <a:schemeClr val="tx1"/>
                </a:solidFill>
              </a:rPr>
              <a:t>  Algebra (Kan Extension) as a container of representations</a:t>
            </a:r>
          </a:p>
          <a:p>
            <a:pPr>
              <a:buFont typeface="+mj-lt"/>
              <a:buAutoNum type="arabicPeriod"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15E269B-E6C4-8F4A-93EE-5EF3EFB34DBC}"/>
              </a:ext>
            </a:extLst>
          </p:cNvPr>
          <p:cNvSpPr/>
          <p:nvPr/>
        </p:nvSpPr>
        <p:spPr>
          <a:xfrm>
            <a:off x="329865" y="4779300"/>
            <a:ext cx="8484269" cy="3208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dirty="0"/>
              <a:t>Boundary Conditions: audience must have the same namespace in mathematical/computing science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C7D34CE-76F7-8945-A5D6-054A61C196A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1805922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Kan Extension </a:t>
            </a:r>
            <a:r>
              <a:rPr lang="en-US" dirty="0">
                <a:solidFill>
                  <a:schemeClr val="tx1"/>
                </a:solidFill>
              </a:rPr>
              <a:t>and other ideas in Category Theory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31B4A8-E0A6-F54B-B236-A9D1FFE49DC5}"/>
              </a:ext>
            </a:extLst>
          </p:cNvPr>
          <p:cNvSpPr txBox="1"/>
          <p:nvPr/>
        </p:nvSpPr>
        <p:spPr>
          <a:xfrm>
            <a:off x="658771" y="4440114"/>
            <a:ext cx="40207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hlinkClick r:id="rId3"/>
              </a:rPr>
              <a:t>https://youtu.be/9u1q3lH7VbE</a:t>
            </a:r>
            <a:r>
              <a:rPr lang="zh-CN" altLang="en-US" sz="1200" dirty="0"/>
              <a:t> （</a:t>
            </a:r>
            <a:r>
              <a:rPr lang="en-US" altLang="zh-CN" sz="1200" dirty="0"/>
              <a:t>video stops at 33:12</a:t>
            </a:r>
            <a:r>
              <a:rPr lang="zh-CN" altLang="en-US" sz="1200" dirty="0"/>
              <a:t>）</a:t>
            </a:r>
            <a:endParaRPr lang="en-TW" sz="1200" dirty="0"/>
          </a:p>
        </p:txBody>
      </p:sp>
      <p:pic>
        <p:nvPicPr>
          <p:cNvPr id="2" name="Picture 1">
            <a:hlinkClick r:id="rId4"/>
            <a:extLst>
              <a:ext uri="{FF2B5EF4-FFF2-40B4-BE49-F238E27FC236}">
                <a16:creationId xmlns:a16="http://schemas.microsoft.com/office/drawing/2014/main" id="{14679A83-2EBB-FA4B-B2E7-7339F51D2C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682" y="1129826"/>
            <a:ext cx="4235860" cy="3146488"/>
          </a:xfrm>
          <a:prstGeom prst="rect">
            <a:avLst/>
          </a:prstGeom>
        </p:spPr>
      </p:pic>
      <p:pic>
        <p:nvPicPr>
          <p:cNvPr id="7" name="Picture 6">
            <a:hlinkClick r:id="rId6"/>
            <a:extLst>
              <a:ext uri="{FF2B5EF4-FFF2-40B4-BE49-F238E27FC236}">
                <a16:creationId xmlns:a16="http://schemas.microsoft.com/office/drawing/2014/main" id="{33B68D68-6583-2A44-BEBF-55E5AAB85C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92534" y="1191371"/>
            <a:ext cx="3807784" cy="287061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6F2396B-A48D-BF40-B40D-D41791808129}"/>
              </a:ext>
            </a:extLst>
          </p:cNvPr>
          <p:cNvSpPr txBox="1"/>
          <p:nvPr/>
        </p:nvSpPr>
        <p:spPr>
          <a:xfrm>
            <a:off x="5118793" y="4226800"/>
            <a:ext cx="34852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/>
              <a:t>All these terms are equivalent…</a:t>
            </a:r>
          </a:p>
          <a:p>
            <a:pPr algn="ctr"/>
            <a:r>
              <a:rPr lang="en-US" dirty="0"/>
              <a:t>t</a:t>
            </a:r>
            <a:r>
              <a:rPr lang="en-TW" dirty="0"/>
              <a:t>hey can be refomulated into each other…</a:t>
            </a:r>
          </a:p>
        </p:txBody>
      </p:sp>
    </p:spTree>
    <p:extLst>
      <p:ext uri="{BB962C8B-B14F-4D97-AF65-F5344CB8AC3E}">
        <p14:creationId xmlns:p14="http://schemas.microsoft.com/office/powerpoint/2010/main" val="7786285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Kan Extension </a:t>
            </a:r>
            <a:r>
              <a:rPr lang="en-US" dirty="0">
                <a:solidFill>
                  <a:schemeClr val="tx1"/>
                </a:solidFill>
              </a:rPr>
              <a:t>makes concepts Representable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85CB654-2A43-A948-B222-4FCDCC9B5A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834" y="1041798"/>
            <a:ext cx="2497556" cy="318500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CB230D1-758B-A94F-9261-2FFA986BBF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6209" y="1041798"/>
            <a:ext cx="4686503" cy="3185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0819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ideas of Universality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14679A83-2EBB-FA4B-B2E7-7339F51D2C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682" y="1129826"/>
            <a:ext cx="1556464" cy="1156174"/>
          </a:xfrm>
          <a:prstGeom prst="rect">
            <a:avLst/>
          </a:prstGeom>
        </p:spPr>
      </p:pic>
      <p:pic>
        <p:nvPicPr>
          <p:cNvPr id="3" name="Picture 2">
            <a:hlinkClick r:id="rId5"/>
            <a:extLst>
              <a:ext uri="{FF2B5EF4-FFF2-40B4-BE49-F238E27FC236}">
                <a16:creationId xmlns:a16="http://schemas.microsoft.com/office/drawing/2014/main" id="{9F8243AA-8F88-DF46-AFA0-D99F023774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53382" y="1078557"/>
            <a:ext cx="4837235" cy="361991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89F2F8C-C3C7-854F-BB47-63B20AB20BA8}"/>
              </a:ext>
            </a:extLst>
          </p:cNvPr>
          <p:cNvSpPr txBox="1"/>
          <p:nvPr/>
        </p:nvSpPr>
        <p:spPr>
          <a:xfrm>
            <a:off x="2239167" y="4769868"/>
            <a:ext cx="46656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hlinkClick r:id="rId7"/>
              </a:rPr>
              <a:t>https://youtu.be/9u1q3lH7VbE?t=962</a:t>
            </a:r>
            <a:r>
              <a:rPr lang="zh-CN" altLang="en-US" sz="1200" dirty="0">
                <a:hlinkClick r:id="rId7"/>
              </a:rPr>
              <a:t>（</a:t>
            </a:r>
            <a:r>
              <a:rPr lang="en-US" altLang="zh-CN" sz="1200" dirty="0">
                <a:hlinkClick r:id="rId7"/>
              </a:rPr>
              <a:t>explaination</a:t>
            </a:r>
            <a:r>
              <a:rPr lang="en-US" altLang="zh-CN" sz="1200" dirty="0"/>
              <a:t> starts at 16:02</a:t>
            </a:r>
            <a:r>
              <a:rPr lang="zh-CN" altLang="en-US" sz="1200" dirty="0"/>
              <a:t>）</a:t>
            </a:r>
            <a:endParaRPr lang="en-TW" sz="1200" dirty="0"/>
          </a:p>
        </p:txBody>
      </p:sp>
    </p:spTree>
    <p:extLst>
      <p:ext uri="{BB962C8B-B14F-4D97-AF65-F5344CB8AC3E}">
        <p14:creationId xmlns:p14="http://schemas.microsoft.com/office/powerpoint/2010/main" val="21575094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Stream as a Data Type is called the Universal Element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14679A83-2EBB-FA4B-B2E7-7339F51D2C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682" y="1129826"/>
            <a:ext cx="1556464" cy="115617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89F2F8C-C3C7-854F-BB47-63B20AB20BA8}"/>
              </a:ext>
            </a:extLst>
          </p:cNvPr>
          <p:cNvSpPr txBox="1"/>
          <p:nvPr/>
        </p:nvSpPr>
        <p:spPr>
          <a:xfrm>
            <a:off x="2108717" y="4769868"/>
            <a:ext cx="49265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hlinkClick r:id="rId5"/>
              </a:rPr>
              <a:t>https://youtu.be/9u1q3lH7VbE?t=1205</a:t>
            </a:r>
            <a:r>
              <a:rPr lang="zh-CN" altLang="en-US" sz="1200" dirty="0">
                <a:hlinkClick r:id="rId5"/>
              </a:rPr>
              <a:t>（</a:t>
            </a:r>
            <a:r>
              <a:rPr lang="en-US" altLang="zh-CN" sz="1200" dirty="0">
                <a:hlinkClick r:id="rId5"/>
              </a:rPr>
              <a:t>explaination starts at 20:05</a:t>
            </a:r>
            <a:r>
              <a:rPr lang="zh-CN" altLang="en-US" sz="1200" dirty="0">
                <a:hlinkClick r:id="rId5"/>
              </a:rPr>
              <a:t>）</a:t>
            </a:r>
            <a:endParaRPr lang="en-TW" sz="1200" dirty="0"/>
          </a:p>
        </p:txBody>
      </p:sp>
      <p:pic>
        <p:nvPicPr>
          <p:cNvPr id="4" name="Picture 3">
            <a:hlinkClick r:id="rId5"/>
            <a:extLst>
              <a:ext uri="{FF2B5EF4-FFF2-40B4-BE49-F238E27FC236}">
                <a16:creationId xmlns:a16="http://schemas.microsoft.com/office/drawing/2014/main" id="{FEF429DE-3A53-404F-BA59-0CC3A2F3EC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11264" y="1017725"/>
            <a:ext cx="4721470" cy="3533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2758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9512EA-1635-E74C-A208-76F04B7C6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TW" dirty="0"/>
              <a:t>A philosopher’s definition of cognition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F22F08A-A194-FB41-9AAD-83B911854A45}"/>
              </a:ext>
            </a:extLst>
          </p:cNvPr>
          <p:cNvSpPr txBox="1"/>
          <p:nvPr/>
        </p:nvSpPr>
        <p:spPr>
          <a:xfrm>
            <a:off x="2015471" y="3464123"/>
            <a:ext cx="386836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050" dirty="0"/>
              <a:t>Excerpts from: </a:t>
            </a:r>
            <a:r>
              <a:rPr lang="en-TW" sz="1050" dirty="0">
                <a:hlinkClick r:id="rId2"/>
              </a:rPr>
              <a:t>PhilosophyNow</a:t>
            </a:r>
            <a:r>
              <a:rPr lang="en-TW" sz="1050" dirty="0"/>
              <a:t>.ORG by </a:t>
            </a:r>
            <a:r>
              <a:rPr lang="en-US" sz="1050" i="1" dirty="0"/>
              <a:t>John-Francis Phipps</a:t>
            </a:r>
            <a:endParaRPr lang="en-TW" sz="105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0E4AE4-4F9E-8542-BD3B-F393FEEDD59A}"/>
              </a:ext>
            </a:extLst>
          </p:cNvPr>
          <p:cNvSpPr txBox="1"/>
          <p:nvPr/>
        </p:nvSpPr>
        <p:spPr>
          <a:xfrm>
            <a:off x="808893" y="1892206"/>
            <a:ext cx="5547946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 </a:t>
            </a:r>
            <a:r>
              <a:rPr lang="en-US" i="1" dirty="0"/>
              <a:t>An Introduction to Metaphysics</a:t>
            </a:r>
            <a:r>
              <a:rPr lang="en-US" dirty="0"/>
              <a:t> (1912), Bergson expands on the central role of intuition. The true purpose of knowledge is to know things deeply, to touch the inner essence of things via a form of empathy: “A true empiricism”, he wrote, “is that which proposes to get as near to the original itself as possible, to search deeply into its life, and so, by a kind of intellectual auscultation, to feel the </a:t>
            </a:r>
            <a:r>
              <a:rPr lang="en-US" dirty="0" err="1"/>
              <a:t>throbbings</a:t>
            </a:r>
            <a:r>
              <a:rPr lang="en-US" dirty="0"/>
              <a:t> of its soul.”</a:t>
            </a:r>
            <a:endParaRPr lang="en-TW" dirty="0"/>
          </a:p>
        </p:txBody>
      </p:sp>
      <p:pic>
        <p:nvPicPr>
          <p:cNvPr id="6" name="Picture 5">
            <a:hlinkClick r:id="rId3"/>
            <a:extLst>
              <a:ext uri="{FF2B5EF4-FFF2-40B4-BE49-F238E27FC236}">
                <a16:creationId xmlns:a16="http://schemas.microsoft.com/office/drawing/2014/main" id="{043831B1-7FC3-6846-88F6-0E2C4C6511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6839" y="1246178"/>
            <a:ext cx="2525722" cy="252572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E10A7EA-4ACD-D647-AF78-6D112BD74B94}"/>
              </a:ext>
            </a:extLst>
          </p:cNvPr>
          <p:cNvSpPr txBox="1"/>
          <p:nvPr/>
        </p:nvSpPr>
        <p:spPr>
          <a:xfrm>
            <a:off x="6568638" y="3869548"/>
            <a:ext cx="21021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W" sz="1100" dirty="0"/>
              <a:t> Image</a:t>
            </a:r>
            <a:r>
              <a:rPr lang="zh-CN" altLang="en-US" sz="1100" dirty="0"/>
              <a:t> </a:t>
            </a:r>
            <a:r>
              <a:rPr lang="en-US" altLang="zh-CN" sz="1100" dirty="0"/>
              <a:t>source</a:t>
            </a:r>
            <a:r>
              <a:rPr lang="zh-CN" altLang="en-US" sz="1100" dirty="0"/>
              <a:t>： </a:t>
            </a:r>
            <a:r>
              <a:rPr lang="en-US" altLang="zh-CN" sz="1100" dirty="0">
                <a:hlinkClick r:id="rId3"/>
              </a:rPr>
              <a:t>dialektika.org</a:t>
            </a:r>
            <a:endParaRPr lang="en-TW" sz="11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CC7B04-4DDA-AF44-8FA0-3425F7CA9C78}"/>
              </a:ext>
            </a:extLst>
          </p:cNvPr>
          <p:cNvSpPr txBox="1"/>
          <p:nvPr/>
        </p:nvSpPr>
        <p:spPr>
          <a:xfrm>
            <a:off x="4362576" y="4277049"/>
            <a:ext cx="446972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/>
              <a:t>Henri Bergson was awarded the 1927 </a:t>
            </a:r>
            <a:r>
              <a:rPr lang="en-US" sz="600" dirty="0">
                <a:hlinkClick r:id="rId5" tooltip="Nobel Prize in Literature"/>
              </a:rPr>
              <a:t>Nobel Prize in Literature</a:t>
            </a:r>
            <a:r>
              <a:rPr lang="en-US" sz="600" dirty="0"/>
              <a:t> "in recognition of his rich and vitalizing ideas and the brilliant skill with which they have been presented".</a:t>
            </a:r>
            <a:r>
              <a:rPr lang="en-US" sz="600" baseline="30000" dirty="0">
                <a:hlinkClick r:id="rId6"/>
              </a:rPr>
              <a:t>[12]</a:t>
            </a:r>
            <a:r>
              <a:rPr lang="en-US" sz="600" dirty="0"/>
              <a:t> In 1930 France awarded him its highest </a:t>
            </a:r>
            <a:r>
              <a:rPr lang="en-US" sz="600" dirty="0" err="1"/>
              <a:t>honour</a:t>
            </a:r>
            <a:r>
              <a:rPr lang="en-US" sz="600" dirty="0"/>
              <a:t>, the </a:t>
            </a:r>
            <a:r>
              <a:rPr lang="en-US" sz="600" dirty="0">
                <a:hlinkClick r:id="rId7" tooltip="Grand-Croix de la Legion d'honneur"/>
              </a:rPr>
              <a:t>Grand-Croix de la Legion d'honneur</a:t>
            </a:r>
            <a:r>
              <a:rPr lang="en-US" sz="600" dirty="0"/>
              <a:t>.</a:t>
            </a:r>
          </a:p>
          <a:p>
            <a:r>
              <a:rPr lang="en-US" sz="600" dirty="0"/>
              <a:t>Bergson's great popularity created a controversy in France where his views were seen as opposing the secular and scientific attitude adopted by the Republic's officials.</a:t>
            </a:r>
            <a:r>
              <a:rPr lang="en-US" sz="600" baseline="30000" dirty="0">
                <a:hlinkClick r:id="rId8"/>
              </a:rPr>
              <a:t>[13]</a:t>
            </a:r>
            <a:endParaRPr lang="en-US" sz="600" baseline="30000" dirty="0"/>
          </a:p>
          <a:p>
            <a:r>
              <a:rPr lang="en-US" sz="1000" baseline="30000" dirty="0"/>
              <a:t>			Content Source: </a:t>
            </a:r>
            <a:r>
              <a:rPr lang="en-US" sz="1000" baseline="30000" dirty="0">
                <a:hlinkClick r:id="rId9"/>
              </a:rPr>
              <a:t>Wikipedia</a:t>
            </a:r>
            <a:endParaRPr lang="en-US" sz="1000" dirty="0"/>
          </a:p>
          <a:p>
            <a:endParaRPr lang="en-TW" sz="600" dirty="0"/>
          </a:p>
        </p:txBody>
      </p:sp>
    </p:spTree>
    <p:extLst>
      <p:ext uri="{BB962C8B-B14F-4D97-AF65-F5344CB8AC3E}">
        <p14:creationId xmlns:p14="http://schemas.microsoft.com/office/powerpoint/2010/main" val="28889648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9512EA-1635-E74C-A208-76F04B7C6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TW" dirty="0"/>
              <a:t>An other person mentioned extensively by Wiener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0E4AE4-4F9E-8542-BD3B-F393FEEDD59A}"/>
              </a:ext>
            </a:extLst>
          </p:cNvPr>
          <p:cNvSpPr txBox="1"/>
          <p:nvPr/>
        </p:nvSpPr>
        <p:spPr>
          <a:xfrm>
            <a:off x="784301" y="1135798"/>
            <a:ext cx="5284176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Oliver Heaviside</a:t>
            </a:r>
            <a:r>
              <a:rPr lang="en-US" dirty="0"/>
              <a:t> </a:t>
            </a:r>
            <a:r>
              <a:rPr lang="en-US" dirty="0">
                <a:hlinkClick r:id="rId2" tooltip="Fellow of the Royal Society"/>
              </a:rPr>
              <a:t>FRS</a:t>
            </a:r>
            <a:r>
              <a:rPr lang="en-US" baseline="30000" dirty="0">
                <a:hlinkClick r:id="rId3"/>
              </a:rPr>
              <a:t>[1]</a:t>
            </a:r>
            <a:r>
              <a:rPr lang="en-US" dirty="0"/>
              <a:t> was an English </a:t>
            </a:r>
            <a:r>
              <a:rPr lang="en-US" dirty="0">
                <a:hlinkClick r:id="rId4" tooltip="Autodidacticism"/>
              </a:rPr>
              <a:t>autodidactic</a:t>
            </a:r>
            <a:r>
              <a:rPr lang="en-US" dirty="0"/>
              <a:t> </a:t>
            </a:r>
            <a:r>
              <a:rPr lang="en-US" dirty="0">
                <a:hlinkClick r:id="rId5" tooltip="Electrical engineering"/>
              </a:rPr>
              <a:t>electrical engineer</a:t>
            </a:r>
            <a:r>
              <a:rPr lang="en-US" dirty="0"/>
              <a:t>, </a:t>
            </a:r>
            <a:r>
              <a:rPr lang="en-US" dirty="0">
                <a:hlinkClick r:id="rId6" tooltip="Mathematician"/>
              </a:rPr>
              <a:t>mathematician</a:t>
            </a:r>
            <a:r>
              <a:rPr lang="en-US" dirty="0"/>
              <a:t>, and </a:t>
            </a:r>
            <a:r>
              <a:rPr lang="en-US" dirty="0">
                <a:hlinkClick r:id="rId7" tooltip="Physicist"/>
              </a:rPr>
              <a:t>physicist</a:t>
            </a:r>
            <a:r>
              <a:rPr lang="en-US" dirty="0"/>
              <a:t> who brought </a:t>
            </a:r>
            <a:r>
              <a:rPr lang="en-US" dirty="0">
                <a:hlinkClick r:id="rId8" tooltip="Complex numbers"/>
              </a:rPr>
              <a:t>complex numbers</a:t>
            </a:r>
            <a:r>
              <a:rPr lang="en-US" dirty="0"/>
              <a:t> to circuit analysis, invented a new technique for solving </a:t>
            </a:r>
            <a:r>
              <a:rPr lang="en-US" dirty="0">
                <a:hlinkClick r:id="rId9" tooltip="Differential equation"/>
              </a:rPr>
              <a:t>differential equations</a:t>
            </a:r>
            <a:r>
              <a:rPr lang="en-US" dirty="0"/>
              <a:t>, independently developed vector calculus, and rewrote </a:t>
            </a:r>
            <a:r>
              <a:rPr lang="en-US" dirty="0">
                <a:hlinkClick r:id="rId10" tooltip="Maxwell's equations"/>
              </a:rPr>
              <a:t>Maxwell's equations</a:t>
            </a:r>
            <a:r>
              <a:rPr lang="en-US" dirty="0"/>
              <a:t> in the form commonly used today. He significantly shaped the way Maxwell's equations are understood and applied in the decades following Maxwell's death. His formulation of the </a:t>
            </a:r>
            <a:r>
              <a:rPr lang="en-US" dirty="0">
                <a:hlinkClick r:id="rId11" tooltip="Telegrapher's equations"/>
              </a:rPr>
              <a:t>telegrapher's equations</a:t>
            </a:r>
            <a:r>
              <a:rPr lang="en-US" dirty="0"/>
              <a:t> became commercially important during his own lifetime, after their significance went unremarked for a long while, as few others were versed at the time in his novel methodology.</a:t>
            </a:r>
            <a:r>
              <a:rPr lang="en-US" baseline="30000" dirty="0">
                <a:hlinkClick r:id="rId12"/>
              </a:rPr>
              <a:t>[2]</a:t>
            </a:r>
            <a:r>
              <a:rPr lang="en-US" dirty="0"/>
              <a:t>Although at odds with the scientific establishment for most of his life, Heaviside changed the face of telecommunications, mathematics, and science.</a:t>
            </a:r>
            <a:r>
              <a:rPr lang="en-US" baseline="30000" dirty="0">
                <a:hlinkClick r:id="rId12"/>
              </a:rPr>
              <a:t>[2]</a:t>
            </a:r>
            <a:endParaRPr lang="en-TW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E10A7EA-4ACD-D647-AF78-6D112BD74B94}"/>
              </a:ext>
            </a:extLst>
          </p:cNvPr>
          <p:cNvSpPr txBox="1"/>
          <p:nvPr/>
        </p:nvSpPr>
        <p:spPr>
          <a:xfrm>
            <a:off x="2934020" y="4436865"/>
            <a:ext cx="27809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W" sz="1100" dirty="0"/>
              <a:t> Text and Image</a:t>
            </a:r>
            <a:r>
              <a:rPr lang="zh-CN" altLang="en-US" sz="1100" dirty="0"/>
              <a:t> </a:t>
            </a:r>
            <a:r>
              <a:rPr lang="en-US" altLang="zh-CN" sz="1100" dirty="0"/>
              <a:t>source</a:t>
            </a:r>
            <a:r>
              <a:rPr lang="zh-CN" altLang="en-US" sz="1100" dirty="0"/>
              <a:t>： </a:t>
            </a:r>
            <a:r>
              <a:rPr lang="en-US" altLang="zh-CN" sz="1100" dirty="0">
                <a:hlinkClick r:id="rId13"/>
              </a:rPr>
              <a:t>Wikipedia.org</a:t>
            </a:r>
            <a:endParaRPr lang="en-TW" sz="1100" dirty="0"/>
          </a:p>
        </p:txBody>
      </p:sp>
      <p:pic>
        <p:nvPicPr>
          <p:cNvPr id="3" name="Picture 2">
            <a:hlinkClick r:id="rId13"/>
            <a:extLst>
              <a:ext uri="{FF2B5EF4-FFF2-40B4-BE49-F238E27FC236}">
                <a16:creationId xmlns:a16="http://schemas.microsoft.com/office/drawing/2014/main" id="{B9C7615F-F171-7B42-A0E4-3FD886FD4FF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356839" y="1072781"/>
            <a:ext cx="1872761" cy="2877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461012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8745</TotalTime>
  <Words>1340</Words>
  <Application>Microsoft Macintosh PowerPoint</Application>
  <PresentationFormat>On-screen Show (16:9)</PresentationFormat>
  <Paragraphs>188</Paragraphs>
  <Slides>29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2" baseType="lpstr">
      <vt:lpstr>Weibei SC</vt:lpstr>
      <vt:lpstr>Arial</vt:lpstr>
      <vt:lpstr>Simple Light</vt:lpstr>
      <vt:lpstr>超越学科界限的认知基础 Transdisciplinary Cognitive Foundation  A Compilation of Theories and Case Studies Week 12</vt:lpstr>
      <vt:lpstr>PowerPoint Presentation</vt:lpstr>
      <vt:lpstr>PowerPoint Presentation</vt:lpstr>
      <vt:lpstr>Kan Extension and other ideas in Category Theory</vt:lpstr>
      <vt:lpstr>Kan Extension makes concepts Representable</vt:lpstr>
      <vt:lpstr>The ideas of Universality</vt:lpstr>
      <vt:lpstr>Stream as a Data Type is called the Universal Element</vt:lpstr>
      <vt:lpstr>A philosopher’s definition of cognition</vt:lpstr>
      <vt:lpstr>An other person mentioned extensively by Wiener</vt:lpstr>
      <vt:lpstr>Chomsky’s Universal Grammar</vt:lpstr>
      <vt:lpstr>GPT-3: The State of the Arts in Big Data</vt:lpstr>
      <vt:lpstr>“The” Book of Why</vt:lpstr>
      <vt:lpstr>What, How and Why</vt:lpstr>
      <vt:lpstr>Wiener’s Framing of Societal Values</vt:lpstr>
      <vt:lpstr>Operationalizing the Cybernetics</vt:lpstr>
      <vt:lpstr>The Abstract and Concrete Domains</vt:lpstr>
      <vt:lpstr>All Computation (decisions) are approximations</vt:lpstr>
      <vt:lpstr>Abstraction</vt:lpstr>
      <vt:lpstr>Abstraction</vt:lpstr>
      <vt:lpstr>Soundness</vt:lpstr>
      <vt:lpstr>From Monism, Dualism to Cyber-physical Systems</vt:lpstr>
      <vt:lpstr>Double Entry, Monks, Maths, and Magic</vt:lpstr>
      <vt:lpstr>Accountants’ Value Proposition</vt:lpstr>
      <vt:lpstr>Saunders Mac Lane: Founder of Category Theory</vt:lpstr>
      <vt:lpstr>It is all in the Names</vt:lpstr>
      <vt:lpstr>Cybernetics is governing our Cognitive Foundation</vt:lpstr>
      <vt:lpstr>Holacracy: a mechanism for  Communication and Control</vt:lpstr>
      <vt:lpstr>Kan Extension helps achieve Soundness and Completeness</vt:lpstr>
      <vt:lpstr>Conclusion/Summary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Computational Thinking  &amp; Systems Design</dc:title>
  <cp:lastModifiedBy>Microsoft Office User</cp:lastModifiedBy>
  <cp:revision>1195</cp:revision>
  <dcterms:modified xsi:type="dcterms:W3CDTF">2020-11-30T10:31:46Z</dcterms:modified>
</cp:coreProperties>
</file>